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CEEC-56C1-4700-AFF9-630AEF49AC0D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07917-C526-46BD-99AD-37BFA88FCB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94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07917-C526-46BD-99AD-37BFA88FCB2A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368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3867D9-D2B9-4AD1-A955-45DA445284CB}" type="datetimeFigureOut">
              <a:rPr lang="sk-SK" smtClean="0"/>
              <a:t>12. 1. 2014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EC24E9-EA74-45E3-9A1E-DD24F1B98D8E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221088"/>
            <a:ext cx="7772400" cy="1470025"/>
          </a:xfrm>
        </p:spPr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tx1"/>
                </a:solidFill>
                <a:latin typeface="Comic Sans MS" pitchFamily="66" charset="0"/>
              </a:rPr>
              <a:t>Rozmnožovanie a vývin živočíchov</a:t>
            </a:r>
            <a:endParaRPr lang="sk-SK" sz="6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589240"/>
            <a:ext cx="6400800" cy="17526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Biológia 9. ročník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sk-SK" dirty="0" smtClean="0"/>
              <a:t>Samičie pohlavné bunky – </a:t>
            </a:r>
            <a:r>
              <a:rPr lang="sk-SK" b="1" dirty="0" smtClean="0">
                <a:solidFill>
                  <a:srgbClr val="FF0000"/>
                </a:solidFill>
              </a:rPr>
              <a:t>vajíčka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vznikajú v pohlavných žľazách, </a:t>
            </a:r>
          </a:p>
          <a:p>
            <a:pPr marL="0" indent="0">
              <a:buNone/>
            </a:pPr>
            <a:r>
              <a:rPr lang="sk-SK" dirty="0" smtClean="0"/>
              <a:t>vo </a:t>
            </a:r>
            <a:r>
              <a:rPr lang="sk-SK" b="1" dirty="0" smtClean="0">
                <a:solidFill>
                  <a:srgbClr val="FF0000"/>
                </a:solidFill>
              </a:rPr>
              <a:t>vaječníkoch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Samčie pohlavné bunky – </a:t>
            </a:r>
            <a:r>
              <a:rPr lang="sk-SK" b="1" dirty="0" smtClean="0">
                <a:solidFill>
                  <a:srgbClr val="FF0000"/>
                </a:solidFill>
              </a:rPr>
              <a:t>spermie</a:t>
            </a:r>
          </a:p>
          <a:p>
            <a:pPr marL="0" indent="0">
              <a:buNone/>
            </a:pPr>
            <a:r>
              <a:rPr lang="sk-SK" dirty="0" smtClean="0"/>
              <a:t> vznikajú v pohlavných žľazách, </a:t>
            </a:r>
          </a:p>
          <a:p>
            <a:pPr marL="0" indent="0">
              <a:buNone/>
            </a:pPr>
            <a:r>
              <a:rPr lang="sk-SK" dirty="0" smtClean="0"/>
              <a:t> v </a:t>
            </a:r>
            <a:r>
              <a:rPr lang="sk-SK" b="1" dirty="0" smtClean="0">
                <a:solidFill>
                  <a:srgbClr val="FF0000"/>
                </a:solidFill>
              </a:rPr>
              <a:t>semenníkoch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42" name="irc_mi" descr="http://www.chytrazena.cz/obrazky/admin/clanek/oplodneni-vajicka-spermi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232294" cy="22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t0.gstatic.com/images?q=tbn:ANd9GcSV2xGtwSQnIhvohgN8oFWf1cByyDkiuNHVMEtkVDVP4yN5cvFv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42583"/>
            <a:ext cx="3189715" cy="16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rgbClr val="FF0000"/>
                </a:solidFill>
              </a:rPr>
              <a:t> oplodnenie </a:t>
            </a:r>
            <a:r>
              <a:rPr lang="sk-SK" dirty="0" smtClean="0"/>
              <a:t>– je splynutie samčej  a samičej pohlavnej bunky, spermie a vajíčka pri párení živočíchov.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>
              <a:buFont typeface="Wingdings" pitchFamily="2" charset="2"/>
              <a:buChar char="q"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>
              <a:buFont typeface="Wingdings" pitchFamily="2" charset="2"/>
              <a:buChar char="q"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endParaRPr lang="sk-SK" dirty="0"/>
          </a:p>
          <a:p>
            <a:pPr>
              <a:buFont typeface="Wingdings" pitchFamily="2" charset="2"/>
              <a:buChar char="q"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z oplodneného vajíčka sa vyvíja </a:t>
            </a:r>
            <a:r>
              <a:rPr lang="sk-SK" b="1" dirty="0" smtClean="0">
                <a:solidFill>
                  <a:srgbClr val="FF0000"/>
                </a:solidFill>
              </a:rPr>
              <a:t>zárodok</a:t>
            </a:r>
            <a:r>
              <a:rPr lang="sk-SK" dirty="0" smtClean="0"/>
              <a:t> a vyvíja sa </a:t>
            </a:r>
            <a:r>
              <a:rPr lang="sk-SK" b="1" dirty="0" smtClean="0">
                <a:solidFill>
                  <a:srgbClr val="FF0000"/>
                </a:solidFill>
              </a:rPr>
              <a:t>nový jedinec.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http://t2.gstatic.com/images?q=tbn:ANd9GcTTb9NGYTj_ntAp-xk2UmoPSGqwfZnz2tnFkw_7lkH4gqSmSMy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3600400" cy="28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517632" cy="5649491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Vonkajšie oplodnenie </a:t>
            </a:r>
            <a:r>
              <a:rPr lang="sk-SK" dirty="0" smtClean="0"/>
              <a:t>– prebieha mimo tela samičky ( ryby, obojživelníky).</a:t>
            </a:r>
          </a:p>
          <a:p>
            <a:r>
              <a:rPr lang="sk-SK" dirty="0" smtClean="0"/>
              <a:t>Ryby</a:t>
            </a:r>
            <a:r>
              <a:rPr lang="sk-SK" sz="2800" dirty="0" smtClean="0"/>
              <a:t>: - oplodnenie sa uskutočňuje vo vode</a:t>
            </a:r>
          </a:p>
          <a:p>
            <a:pPr lvl="3">
              <a:buFontTx/>
              <a:buChar char="-"/>
            </a:pPr>
            <a:r>
              <a:rPr lang="sk-SK" dirty="0" smtClean="0"/>
              <a:t>Vajíčka sa nazývajú </a:t>
            </a:r>
            <a:r>
              <a:rPr lang="sk-SK" b="1" dirty="0" smtClean="0">
                <a:solidFill>
                  <a:srgbClr val="FF0000"/>
                </a:solidFill>
              </a:rPr>
              <a:t>ikry</a:t>
            </a:r>
          </a:p>
          <a:p>
            <a:pPr lvl="3">
              <a:buFontTx/>
              <a:buChar char="-"/>
            </a:pPr>
            <a:r>
              <a:rPr lang="sk-SK" dirty="0" smtClean="0"/>
              <a:t>Spermie sa nazývajú </a:t>
            </a:r>
            <a:r>
              <a:rPr lang="sk-SK" b="1" dirty="0" smtClean="0">
                <a:solidFill>
                  <a:srgbClr val="FF0000"/>
                </a:solidFill>
              </a:rPr>
              <a:t>mlieč</a:t>
            </a:r>
          </a:p>
          <a:p>
            <a:pPr lvl="3">
              <a:buFontTx/>
              <a:buChar char="-"/>
            </a:pPr>
            <a:r>
              <a:rPr lang="sk-SK" dirty="0" smtClean="0"/>
              <a:t>Z oplodnených ikier sa vyvíja </a:t>
            </a:r>
            <a:r>
              <a:rPr lang="sk-SK" b="1" dirty="0" smtClean="0">
                <a:solidFill>
                  <a:srgbClr val="FF0000"/>
                </a:solidFill>
              </a:rPr>
              <a:t>plôdik</a:t>
            </a:r>
          </a:p>
          <a:p>
            <a:pPr lvl="3">
              <a:buFontTx/>
              <a:buChar char="-"/>
            </a:pPr>
            <a:r>
              <a:rPr lang="sk-SK" dirty="0" smtClean="0"/>
              <a:t>Rozmnožovanie rýb sa nazýva </a:t>
            </a:r>
            <a:r>
              <a:rPr lang="sk-SK" b="1" dirty="0" smtClean="0">
                <a:solidFill>
                  <a:srgbClr val="FF0000"/>
                </a:solidFill>
              </a:rPr>
              <a:t>trenie</a:t>
            </a:r>
          </a:p>
          <a:p>
            <a:pPr lvl="3">
              <a:buFontTx/>
              <a:buChar char="-"/>
            </a:pPr>
            <a:r>
              <a:rPr lang="sk-SK" dirty="0" smtClean="0"/>
              <a:t>Ikry jesetera sú vynikajúca lahôdka </a:t>
            </a:r>
            <a:r>
              <a:rPr lang="sk-SK" b="1" dirty="0" smtClean="0">
                <a:solidFill>
                  <a:srgbClr val="FF0000"/>
                </a:solidFill>
              </a:rPr>
              <a:t>- kaviár</a:t>
            </a:r>
          </a:p>
          <a:p>
            <a:endParaRPr lang="sk-SK" dirty="0" smtClean="0"/>
          </a:p>
        </p:txBody>
      </p:sp>
      <p:pic>
        <p:nvPicPr>
          <p:cNvPr id="8198" name="Picture 6" descr="http://www.akva.sk/gallery/ryby-a2/ikry-panciernika-zlatopaseho-m4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2016224" cy="1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tic.168ora.hu/db/0E/F3/kaviar-d00010EF37881571e0e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7" y="4150609"/>
            <a:ext cx="3690461" cy="23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sk-SK" dirty="0" smtClean="0"/>
              <a:t>Obojživelníky: -</a:t>
            </a:r>
            <a:r>
              <a:rPr lang="sk-SK" sz="2800" dirty="0" smtClean="0"/>
              <a:t>oplodnenie sa uskutočňuje vo vode</a:t>
            </a:r>
          </a:p>
          <a:p>
            <a:pPr marL="0" indent="0">
              <a:buNone/>
            </a:pPr>
            <a:r>
              <a:rPr lang="sk-SK" sz="2800" dirty="0"/>
              <a:t>	</a:t>
            </a:r>
            <a:r>
              <a:rPr lang="sk-SK" sz="2800" dirty="0" smtClean="0"/>
              <a:t>	- </a:t>
            </a:r>
            <a:r>
              <a:rPr lang="sk-SK" sz="2000" dirty="0"/>
              <a:t>k</a:t>
            </a:r>
            <a:r>
              <a:rPr lang="sk-SK" sz="2000" dirty="0" smtClean="0"/>
              <a:t>ladú vajíčka v rôsolovitom obale do vody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- z oplodnených vajíčok sa liahnu larvy – žubrienky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	- žubrienkam najskôr dorastajú zadné nohy, neskôr 			predné a na záver im odpadáva chvost</a:t>
            </a:r>
          </a:p>
          <a:p>
            <a:pPr lvl="6">
              <a:buFontTx/>
              <a:buChar char="-"/>
            </a:pPr>
            <a:endParaRPr lang="sk-SK" dirty="0"/>
          </a:p>
        </p:txBody>
      </p:sp>
      <p:pic>
        <p:nvPicPr>
          <p:cNvPr id="11265" name="Obrázok 3" descr="http://republika.pl/blog_yb_4496417/6870031/tr/rozwoj_z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7826"/>
            <a:ext cx="3096344" cy="30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http://files.malafatra.org/200000590-e30dbe406c/Znasky_skok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55612"/>
            <a:ext cx="3744416" cy="24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Vnútorné oplodnenie </a:t>
            </a:r>
            <a:r>
              <a:rPr lang="sk-SK" dirty="0" smtClean="0"/>
              <a:t>– prebieha vo vnútri tela samičky pri párení (plazy, vtáky, cicavce)</a:t>
            </a:r>
          </a:p>
          <a:p>
            <a:r>
              <a:rPr lang="sk-SK" dirty="0" smtClean="0"/>
              <a:t>Plazy:- majú vajcia v kožovitom obale</a:t>
            </a:r>
            <a:endParaRPr lang="sk-SK" dirty="0"/>
          </a:p>
        </p:txBody>
      </p:sp>
      <p:pic>
        <p:nvPicPr>
          <p:cNvPr id="13314" name="Picture 2" descr="http://t3.gstatic.com/images?q=tbn:ANd9GcTZM5xGP8u2_pDxaN1RMsjv6tkmGlCAzssSxVikVMTy0Yo5sJ59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852190" cy="32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korytnacky.sk/files/img/h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56490"/>
            <a:ext cx="3920836" cy="32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Vtáky: - </a:t>
            </a:r>
            <a:r>
              <a:rPr lang="sk-SK" sz="2000" dirty="0" smtClean="0"/>
              <a:t>kladú vajíčka do hniezd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000" dirty="0" smtClean="0"/>
              <a:t>- vajíčka majú vápenatú škrupinu</a:t>
            </a:r>
          </a:p>
          <a:p>
            <a:pPr marL="0" indent="0">
              <a:buNone/>
            </a:pPr>
            <a:r>
              <a:rPr lang="sk-SK" sz="2000" dirty="0" smtClean="0"/>
              <a:t>	- Po vyliahnutí sú mláďatá:</a:t>
            </a:r>
          </a:p>
          <a:p>
            <a:pPr marL="0" indent="0">
              <a:buNone/>
            </a:pPr>
            <a:r>
              <a:rPr lang="sk-SK" sz="2000" dirty="0" smtClean="0"/>
              <a:t>                  </a:t>
            </a:r>
            <a:r>
              <a:rPr lang="sk-SK" sz="2000" dirty="0" err="1" smtClean="0"/>
              <a:t>kŕmivé</a:t>
            </a:r>
            <a:r>
              <a:rPr lang="sk-SK" sz="2000" dirty="0" smtClean="0"/>
              <a:t> ( lastovička, orol, bocian)</a:t>
            </a:r>
          </a:p>
          <a:p>
            <a:pPr marL="0" indent="0">
              <a:buNone/>
            </a:pPr>
            <a:r>
              <a:rPr lang="sk-SK" sz="2000" dirty="0" smtClean="0"/>
              <a:t>	     </a:t>
            </a:r>
            <a:r>
              <a:rPr lang="sk-SK" sz="2000" dirty="0" err="1" smtClean="0"/>
              <a:t>nekŕmivé</a:t>
            </a:r>
            <a:r>
              <a:rPr lang="sk-SK" sz="2000" dirty="0" smtClean="0"/>
              <a:t> (hus, kura, bažant)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290" name="Picture 2" descr="http://t3.gstatic.com/images?q=tbn:ANd9GcTsEUH1N_N92ZqZfHLaGwwb25kqB3uZPBRnb9KBtyEzvJp5yFw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10" y="836712"/>
            <a:ext cx="2052451" cy="15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3.gstatic.com/images?q=tbn:ANd9GcToQMihBg2bk9MofVzIueVi7t-8SPv11LD0_No9eASt8VKuXrp5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389553" cy="22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vtaci.websnadno.cz/premnozenie_hlodavcov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68184"/>
            <a:ext cx="42862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2.gstatic.com/images?q=tbn:ANd9GcRimRtsT_0HZhJBCRiBe2QCVJcHe4nGGNlv1lG6W8_B6WDZlv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10489"/>
            <a:ext cx="1602315" cy="17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nd01.jxs.cz/757/976/ffdac8b8b2_45744330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7702"/>
            <a:ext cx="16859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51521" y="467010"/>
            <a:ext cx="8640960" cy="5721499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Cicavce: </a:t>
            </a:r>
            <a:r>
              <a:rPr lang="sk-SK" sz="2400" b="1" dirty="0" smtClean="0">
                <a:solidFill>
                  <a:srgbClr val="FF0000"/>
                </a:solidFill>
              </a:rPr>
              <a:t>- zárodok </a:t>
            </a:r>
            <a:r>
              <a:rPr lang="sk-SK" sz="2400" dirty="0" smtClean="0"/>
              <a:t>sa vyvíja vo vnútri tela 	</a:t>
            </a:r>
            <a:r>
              <a:rPr lang="sk-SK" sz="2400" dirty="0"/>
              <a:t> </a:t>
            </a:r>
            <a:r>
              <a:rPr lang="sk-SK" sz="2400" dirty="0" smtClean="0"/>
              <a:t>samičky – 	vnútromaternicový vývin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- oplodnené vajíčko sa vyvíja v </a:t>
            </a:r>
            <a:r>
              <a:rPr lang="sk-SK" sz="2400" b="1" dirty="0" smtClean="0">
                <a:solidFill>
                  <a:srgbClr val="FF0000"/>
                </a:solidFill>
              </a:rPr>
              <a:t>embryo</a:t>
            </a:r>
            <a:r>
              <a:rPr lang="sk-SK" sz="2400" dirty="0" smtClean="0"/>
              <a:t>, neskôr </a:t>
            </a:r>
            <a:r>
              <a:rPr lang="sk-SK" sz="2400" b="1" dirty="0" smtClean="0">
                <a:solidFill>
                  <a:srgbClr val="FF0000"/>
                </a:solidFill>
              </a:rPr>
              <a:t>plod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- po období </a:t>
            </a:r>
            <a:r>
              <a:rPr lang="sk-SK" sz="2400" b="1" dirty="0" smtClean="0">
                <a:solidFill>
                  <a:srgbClr val="FF0000"/>
                </a:solidFill>
              </a:rPr>
              <a:t>gravidity</a:t>
            </a:r>
            <a:r>
              <a:rPr lang="sk-SK" sz="2400" dirty="0" smtClean="0"/>
              <a:t> sa rodia </a:t>
            </a:r>
            <a:r>
              <a:rPr lang="sk-SK" sz="2400" b="1" dirty="0" smtClean="0">
                <a:solidFill>
                  <a:srgbClr val="FF0000"/>
                </a:solidFill>
              </a:rPr>
              <a:t>mláďatá</a:t>
            </a:r>
          </a:p>
          <a:p>
            <a:pPr marL="0" indent="0">
              <a:buNone/>
            </a:pPr>
            <a:r>
              <a:rPr lang="sk-SK" sz="2400" b="1" dirty="0"/>
              <a:t>	</a:t>
            </a:r>
            <a:r>
              <a:rPr lang="sk-SK" sz="2400" dirty="0" smtClean="0"/>
              <a:t>- v prvom období života ich kŕmi matka </a:t>
            </a:r>
            <a:r>
              <a:rPr lang="sk-SK" sz="2400" b="1" dirty="0" smtClean="0">
                <a:solidFill>
                  <a:srgbClr val="FF0000"/>
                </a:solidFill>
              </a:rPr>
              <a:t>materským mliekom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4340" name="Picture 4" descr="http://t2.gstatic.com/images?q=tbn:ANd9GcSLsotvssgLv2jspzocITzwQGu_g0deS45EfamHLmIIZSqxpmdet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73481"/>
            <a:ext cx="2376264" cy="22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aldamity.sk/odchov/o/foto/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418059"/>
            <a:ext cx="3528392" cy="21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Rozmnožovanie</a:t>
            </a:r>
            <a:r>
              <a:rPr lang="sk-SK" sz="3600" dirty="0" smtClean="0"/>
              <a:t> je základný životný proces, pri ktorom </a:t>
            </a:r>
            <a:r>
              <a:rPr lang="sk-SK" sz="3600" b="1" dirty="0" smtClean="0">
                <a:solidFill>
                  <a:srgbClr val="FF0000"/>
                </a:solidFill>
              </a:rPr>
              <a:t>vznikajú nové jedince</a:t>
            </a:r>
            <a:r>
              <a:rPr lang="sk-SK" sz="3600" dirty="0" smtClean="0"/>
              <a:t>.</a:t>
            </a:r>
          </a:p>
          <a:p>
            <a:endParaRPr lang="sk-SK" sz="3600" dirty="0"/>
          </a:p>
          <a:p>
            <a:r>
              <a:rPr lang="sk-SK" sz="3600" dirty="0" smtClean="0"/>
              <a:t>Je nevyhnutný na </a:t>
            </a:r>
            <a:r>
              <a:rPr lang="sk-SK" sz="3600" b="1" dirty="0" smtClean="0">
                <a:solidFill>
                  <a:srgbClr val="FF0000"/>
                </a:solidFill>
              </a:rPr>
              <a:t>zachovanie organizmu </a:t>
            </a:r>
            <a:r>
              <a:rPr lang="sk-SK" sz="3600" dirty="0" smtClean="0"/>
              <a:t>a živočíšneho druhu na zemi.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4798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Bezstavovce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b="1" dirty="0" smtClean="0"/>
              <a:t>prvoky 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 </a:t>
            </a:r>
            <a:r>
              <a:rPr lang="sk-SK" dirty="0" smtClean="0"/>
              <a:t>rozmnožujú sa </a:t>
            </a:r>
            <a:r>
              <a:rPr lang="sk-SK" b="1" dirty="0" smtClean="0">
                <a:solidFill>
                  <a:srgbClr val="C00000"/>
                </a:solidFill>
              </a:rPr>
              <a:t>nepohlavným delením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t1.gstatic.com/images?q=tbn:ANd9GcRTJxYvmcCUmSmQmy12cz3_7T1aEVhGR2HdQkgQwkRWO8m3dmfF8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7648" b="-6473"/>
          <a:stretch/>
        </p:blipFill>
        <p:spPr bwMode="auto">
          <a:xfrm>
            <a:off x="1626212" y="3429000"/>
            <a:ext cx="4913668" cy="26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2. </a:t>
            </a:r>
            <a:r>
              <a:rPr lang="sk-SK" b="1" dirty="0" err="1" smtClean="0"/>
              <a:t>pŕhlivce</a:t>
            </a:r>
            <a:r>
              <a:rPr lang="sk-SK" b="1" dirty="0" smtClean="0"/>
              <a:t> – sú obojpohlavné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rozmnožuje sa dvoma spôsobmi:</a:t>
            </a:r>
          </a:p>
          <a:p>
            <a:pPr lvl="1"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b="1" dirty="0" smtClean="0"/>
              <a:t>pohlavne</a:t>
            </a:r>
            <a:r>
              <a:rPr lang="sk-SK" dirty="0" smtClean="0"/>
              <a:t> – spojením samčej a samičej pohlavnej bunky na jeseň</a:t>
            </a:r>
          </a:p>
          <a:p>
            <a:pPr lvl="1"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b="1" dirty="0" smtClean="0"/>
              <a:t>nepohlavne</a:t>
            </a:r>
            <a:r>
              <a:rPr lang="sk-SK" dirty="0" smtClean="0"/>
              <a:t> – pučaním v letnom období</a:t>
            </a:r>
          </a:p>
          <a:p>
            <a:pPr lvl="1"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b="1" dirty="0" smtClean="0"/>
              <a:t>regeneráciou </a:t>
            </a:r>
            <a:endParaRPr lang="sk-SK" b="1" dirty="0"/>
          </a:p>
        </p:txBody>
      </p:sp>
      <p:pic>
        <p:nvPicPr>
          <p:cNvPr id="3074" name="Picture 2" descr="http://nd01.jxs.cz/773/206/2cafc555f3_3530509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2863427" cy="30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3275856" y="2996952"/>
            <a:ext cx="2232248" cy="26642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3. mäkkýše, </a:t>
            </a:r>
            <a:r>
              <a:rPr lang="sk-SK" b="1" dirty="0" err="1" smtClean="0"/>
              <a:t>obrúčkavce</a:t>
            </a:r>
            <a:r>
              <a:rPr lang="sk-SK" b="1" dirty="0" smtClean="0"/>
              <a:t>, </a:t>
            </a:r>
            <a:r>
              <a:rPr lang="sk-SK" b="1" dirty="0" err="1" smtClean="0"/>
              <a:t>ploskavce</a:t>
            </a:r>
            <a:endParaRPr lang="sk-SK" b="1" dirty="0" smtClean="0"/>
          </a:p>
          <a:p>
            <a:pPr>
              <a:buFont typeface="Wingdings" pitchFamily="2" charset="2"/>
              <a:buChar char="q"/>
            </a:pPr>
            <a:r>
              <a:rPr lang="sk-SK" b="1" dirty="0"/>
              <a:t> </a:t>
            </a:r>
            <a:r>
              <a:rPr lang="sk-SK" sz="2800" dirty="0" smtClean="0"/>
              <a:t>sú obojpohlavné živočíchy – </a:t>
            </a:r>
            <a:r>
              <a:rPr lang="sk-SK" sz="2800" b="1" dirty="0" err="1" smtClean="0">
                <a:solidFill>
                  <a:srgbClr val="C00000"/>
                </a:solidFill>
              </a:rPr>
              <a:t>hermafrodity</a:t>
            </a:r>
            <a:endParaRPr lang="sk-SK" sz="28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sz="2800" dirty="0"/>
              <a:t> </a:t>
            </a:r>
            <a:r>
              <a:rPr lang="sk-SK" sz="2800" dirty="0" smtClean="0"/>
              <a:t>pri párení si vymieňajú len spermie</a:t>
            </a:r>
          </a:p>
          <a:p>
            <a:pPr>
              <a:buFont typeface="Wingdings" pitchFamily="2" charset="2"/>
              <a:buChar char="q"/>
            </a:pPr>
            <a:r>
              <a:rPr lang="sk-SK" sz="2800" dirty="0"/>
              <a:t> </a:t>
            </a:r>
            <a:r>
              <a:rPr lang="sk-SK" sz="2800" dirty="0" smtClean="0"/>
              <a:t>v osobitých žľazách sa im vyvíjajú spermie a vajíčka</a:t>
            </a:r>
            <a:endParaRPr lang="sk-SK" sz="2800" dirty="0"/>
          </a:p>
        </p:txBody>
      </p:sp>
      <p:pic>
        <p:nvPicPr>
          <p:cNvPr id="4098" name="Picture 2" descr="http://t2.gstatic.com/images?q=tbn:ANd9GcSg7L1R4e-kyE4-itQAMM9HwkTZnVoBgsG0zp5jFOtgaDxoG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86836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uvb.uniza.sk/Zoology/zoo_web/annel/lumbric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87416"/>
            <a:ext cx="2733803" cy="20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5866893" y="3429000"/>
            <a:ext cx="2233499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opasok</a:t>
            </a:r>
            <a:endParaRPr lang="sk-SK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5866893" y="4149080"/>
            <a:ext cx="577315" cy="155679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4. článkonožce </a:t>
            </a:r>
            <a:r>
              <a:rPr lang="sk-SK" dirty="0" smtClean="0"/>
              <a:t>(</a:t>
            </a:r>
            <a:r>
              <a:rPr lang="sk-SK" dirty="0" err="1" smtClean="0"/>
              <a:t>pavúkovce</a:t>
            </a:r>
            <a:r>
              <a:rPr lang="sk-SK" dirty="0" smtClean="0"/>
              <a:t>, kôrovce, hmyz) 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Rozmnožujú sa pohlavne</a:t>
            </a:r>
          </a:p>
          <a:p>
            <a:pPr>
              <a:buFont typeface="Wingdings" pitchFamily="2" charset="2"/>
              <a:buChar char="q"/>
            </a:pPr>
            <a:r>
              <a:rPr lang="sk-SK" dirty="0"/>
              <a:t> </a:t>
            </a:r>
            <a:r>
              <a:rPr lang="sk-SK" dirty="0" smtClean="0"/>
              <a:t>sú oddeleného pohlavia, zvlášť je samček a zvlášť samička</a:t>
            </a:r>
            <a:endParaRPr lang="sk-SK" dirty="0"/>
          </a:p>
        </p:txBody>
      </p:sp>
      <p:pic>
        <p:nvPicPr>
          <p:cNvPr id="5124" name="Picture 4" descr="http://img.cas.sk/img/12/fullwidth/1429478_modlivka-zelena-hmy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5642"/>
            <a:ext cx="3384376" cy="22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zdravie.sk/images/article/klieste/kliesta-samicka-sa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95642"/>
            <a:ext cx="35979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H="1">
            <a:off x="2771800" y="2132856"/>
            <a:ext cx="4320480" cy="194421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7092280" y="2132856"/>
            <a:ext cx="432048" cy="2088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1331640" y="2492896"/>
            <a:ext cx="1080120" cy="19442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2411760" y="2492896"/>
            <a:ext cx="2952328" cy="23762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b="1" dirty="0" smtClean="0"/>
              <a:t>priamy vývin: </a:t>
            </a:r>
            <a:r>
              <a:rPr lang="sk-SK" dirty="0" smtClean="0"/>
              <a:t> vajíčko – dospelý jedinec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</a:t>
            </a:r>
            <a:r>
              <a:rPr lang="sk-SK" b="1" dirty="0" smtClean="0"/>
              <a:t>nepriamy vývin</a:t>
            </a:r>
            <a:r>
              <a:rPr lang="sk-SK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sk-SK" dirty="0"/>
              <a:t> </a:t>
            </a:r>
            <a:r>
              <a:rPr lang="sk-SK" dirty="0" smtClean="0"/>
              <a:t>s neúplnou premenou (dokonalou):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400" dirty="0" smtClean="0"/>
              <a:t> vajíčko – larva – dospelý jedinec</a:t>
            </a:r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 s úplnou premenou (nedokonalou):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400" dirty="0" smtClean="0"/>
              <a:t>vajíčko – larva – kukla – dospelý jedinec</a:t>
            </a:r>
          </a:p>
          <a:p>
            <a:pPr marL="0" indent="0">
              <a:buNone/>
            </a:pPr>
            <a:endParaRPr lang="sk-SK" dirty="0" smtClean="0"/>
          </a:p>
          <a:p>
            <a:pPr marL="514350" indent="-514350">
              <a:buFont typeface="+mj-lt"/>
              <a:buAutoNum type="alphaLcParenR"/>
            </a:pPr>
            <a:endParaRPr lang="sk-SK" dirty="0"/>
          </a:p>
        </p:txBody>
      </p:sp>
      <p:pic>
        <p:nvPicPr>
          <p:cNvPr id="7170" name="Picture 2" descr="http://www.rinconvitova.com/images/ant%20life%20cyc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01259"/>
            <a:ext cx="2664296" cy="21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oskole.sk/userfiles/image/Zofia/Marec/Biol%C3%B3gia/kme%C5%88%20clankonozce%20mo_html_m76bbfc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7816"/>
            <a:ext cx="4765131" cy="26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Stavovce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Rozmnožujú sa </a:t>
            </a:r>
            <a:r>
              <a:rPr lang="sk-SK" b="1" dirty="0" smtClean="0">
                <a:solidFill>
                  <a:srgbClr val="FF0000"/>
                </a:solidFill>
              </a:rPr>
              <a:t>pohlavne</a:t>
            </a:r>
            <a:r>
              <a:rPr lang="sk-SK" dirty="0" smtClean="0"/>
              <a:t> a sú </a:t>
            </a:r>
            <a:r>
              <a:rPr lang="sk-SK" b="1" dirty="0" smtClean="0">
                <a:solidFill>
                  <a:srgbClr val="FF0000"/>
                </a:solidFill>
              </a:rPr>
              <a:t>oddeleného pohlavia- </a:t>
            </a:r>
            <a:r>
              <a:rPr lang="sk-SK" b="1" dirty="0" err="1" smtClean="0">
                <a:solidFill>
                  <a:srgbClr val="FF0000"/>
                </a:solidFill>
              </a:rPr>
              <a:t>gonochoristi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Vyznačujú sa </a:t>
            </a:r>
            <a:r>
              <a:rPr lang="sk-SK" b="1" dirty="0" smtClean="0">
                <a:solidFill>
                  <a:srgbClr val="FF0000"/>
                </a:solidFill>
              </a:rPr>
              <a:t>pohlavnou </a:t>
            </a:r>
            <a:r>
              <a:rPr lang="sk-SK" b="1" dirty="0" err="1" smtClean="0">
                <a:solidFill>
                  <a:srgbClr val="FF0000"/>
                </a:solidFill>
              </a:rPr>
              <a:t>dvojtvarosťou</a:t>
            </a:r>
            <a:r>
              <a:rPr lang="sk-SK" b="1" dirty="0" smtClean="0">
                <a:solidFill>
                  <a:srgbClr val="FF0000"/>
                </a:solidFill>
              </a:rPr>
              <a:t> – pohlavný dimorfizmus</a:t>
            </a:r>
            <a:r>
              <a:rPr lang="sk-SK" dirty="0" smtClean="0"/>
              <a:t> – jedinci opačného pohlavia sa odlišujú pohlavnými znakmi:</a:t>
            </a:r>
          </a:p>
          <a:p>
            <a:pPr marL="0" indent="0">
              <a:buNone/>
            </a:pPr>
            <a:endParaRPr lang="sk-SK" dirty="0" smtClean="0"/>
          </a:p>
          <a:p>
            <a:pPr lvl="1">
              <a:buFont typeface="Wingdings" pitchFamily="2" charset="2"/>
              <a:buChar char="q"/>
            </a:pPr>
            <a:r>
              <a:rPr lang="sk-SK" sz="2400" dirty="0"/>
              <a:t>n</a:t>
            </a:r>
            <a:r>
              <a:rPr lang="sk-SK" sz="2400" dirty="0" smtClean="0"/>
              <a:t>apr. veľkosťou, tvarom, sfarbením peria, hrivou, hrebeňom, mliečnymi žľazami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271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www.infovek.sk/%7Eriljakova/obrazky_vtaky/kaci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0.gstatic.com/images?q=tbn:ANd9GcTFO9lvv0uD2ic_AbrBVI5_w5YC8F2YLayrdHkBqRLSmSLopZ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91" y="4070238"/>
            <a:ext cx="3146576" cy="23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t2.gstatic.com/images?q=tbn:ANd9GcRzW_9ESxYuDaDNFn80vnXmVmEdzCIx2LujYu2Hbgh9yeMXd0T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9" y="3595871"/>
            <a:ext cx="2808312" cy="28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ralici.cz/ryby/content/files/gup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18755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ioweb.genezis.eu/zivocichy/system/druhoustovce/jelenovite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9"/>
          <a:stretch/>
        </p:blipFill>
        <p:spPr bwMode="auto">
          <a:xfrm>
            <a:off x="6877566" y="1340768"/>
            <a:ext cx="1941539" cy="48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2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dobené">
  <a:themeElements>
    <a:clrScheme name="Zdoben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Zdoben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Zdoben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338</Words>
  <Application>Microsoft Office PowerPoint</Application>
  <PresentationFormat>Prezentácia na obrazovke (4:3)</PresentationFormat>
  <Paragraphs>71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Zdobené</vt:lpstr>
      <vt:lpstr>Rozmnožovanie a vývin živočíchov</vt:lpstr>
      <vt:lpstr>Prezentácia programu PowerPoint</vt:lpstr>
      <vt:lpstr>Bezstavovce </vt:lpstr>
      <vt:lpstr>Prezentácia programu PowerPoint</vt:lpstr>
      <vt:lpstr>Prezentácia programu PowerPoint</vt:lpstr>
      <vt:lpstr>Prezentácia programu PowerPoint</vt:lpstr>
      <vt:lpstr>Prezentácia programu PowerPoint</vt:lpstr>
      <vt:lpstr>Stavovce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a vývin živočíchov</dc:title>
  <dc:creator>Katka</dc:creator>
  <cp:lastModifiedBy>Katka</cp:lastModifiedBy>
  <cp:revision>17</cp:revision>
  <dcterms:created xsi:type="dcterms:W3CDTF">2013-02-06T15:22:44Z</dcterms:created>
  <dcterms:modified xsi:type="dcterms:W3CDTF">2014-01-12T20:21:29Z</dcterms:modified>
</cp:coreProperties>
</file>