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1042784"/>
        <c:axId val="1321043616"/>
      </c:barChart>
      <c:catAx>
        <c:axId val="132104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1043616"/>
        <c:crosses val="autoZero"/>
        <c:auto val="1"/>
        <c:lblAlgn val="ctr"/>
        <c:lblOffset val="100"/>
        <c:noMultiLvlLbl val="0"/>
      </c:catAx>
      <c:valAx>
        <c:axId val="132104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104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9333333333333324E-2"/>
          <c:y val="2.3148148148148147E-2"/>
        </c:manualLayout>
      </c:layout>
      <c:overlay val="0"/>
      <c:spPr>
        <a:noFill/>
        <a:ln>
          <a:noFill/>
        </a:ln>
        <a:effectLst>
          <a:glow rad="1231900">
            <a:schemeClr val="tx1">
              <a:alpha val="51000"/>
            </a:schemeClr>
          </a:glow>
          <a:softEdge rad="469900"/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Arkusz1!$B$2:$B$3</c:f>
              <c:strCache>
                <c:ptCount val="2"/>
                <c:pt idx="0">
                  <c:v>Średnia ocen w poszczególnych klasach</c:v>
                </c:pt>
                <c:pt idx="1">
                  <c:v>Średnia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Arkusz1!$A$4:$A$19</c:f>
              <c:strCache>
                <c:ptCount val="16"/>
                <c:pt idx="0">
                  <c:v>1a SP</c:v>
                </c:pt>
                <c:pt idx="1">
                  <c:v>3b SP</c:v>
                </c:pt>
                <c:pt idx="2">
                  <c:v>1b SP</c:v>
                </c:pt>
                <c:pt idx="3">
                  <c:v>3a SP</c:v>
                </c:pt>
                <c:pt idx="4">
                  <c:v>2a SP</c:v>
                </c:pt>
                <c:pt idx="5">
                  <c:v>2b SP</c:v>
                </c:pt>
                <c:pt idx="6">
                  <c:v>4a SP</c:v>
                </c:pt>
                <c:pt idx="7">
                  <c:v>4b SP</c:v>
                </c:pt>
                <c:pt idx="8">
                  <c:v>5b SP</c:v>
                </c:pt>
                <c:pt idx="9">
                  <c:v>6a SP</c:v>
                </c:pt>
                <c:pt idx="10">
                  <c:v>6b SP</c:v>
                </c:pt>
                <c:pt idx="11">
                  <c:v>5a SP</c:v>
                </c:pt>
                <c:pt idx="12">
                  <c:v>8a SP</c:v>
                </c:pt>
                <c:pt idx="13">
                  <c:v>8b SP</c:v>
                </c:pt>
                <c:pt idx="14">
                  <c:v>7b SP</c:v>
                </c:pt>
                <c:pt idx="15">
                  <c:v>7a SP</c:v>
                </c:pt>
              </c:strCache>
            </c:strRef>
          </c:cat>
          <c:val>
            <c:numRef>
              <c:f>Arkusz1!$B$4:$B$19</c:f>
              <c:numCache>
                <c:formatCode>General</c:formatCode>
                <c:ptCount val="16"/>
                <c:pt idx="0">
                  <c:v>5.37</c:v>
                </c:pt>
                <c:pt idx="1">
                  <c:v>5.28</c:v>
                </c:pt>
                <c:pt idx="2">
                  <c:v>5.19</c:v>
                </c:pt>
                <c:pt idx="3">
                  <c:v>5.08</c:v>
                </c:pt>
                <c:pt idx="4">
                  <c:v>4.99</c:v>
                </c:pt>
                <c:pt idx="5">
                  <c:v>4.99</c:v>
                </c:pt>
                <c:pt idx="6">
                  <c:v>4.5199999999999996</c:v>
                </c:pt>
                <c:pt idx="7">
                  <c:v>4.41</c:v>
                </c:pt>
                <c:pt idx="8">
                  <c:v>4.4000000000000004</c:v>
                </c:pt>
                <c:pt idx="9">
                  <c:v>4.22</c:v>
                </c:pt>
                <c:pt idx="10">
                  <c:v>4.07</c:v>
                </c:pt>
                <c:pt idx="11">
                  <c:v>3.87</c:v>
                </c:pt>
                <c:pt idx="12">
                  <c:v>3.72</c:v>
                </c:pt>
                <c:pt idx="13">
                  <c:v>3.65</c:v>
                </c:pt>
                <c:pt idx="14">
                  <c:v>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C-4A46-A23A-F48FF5F13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1042784"/>
        <c:axId val="1321043616"/>
      </c:barChart>
      <c:catAx>
        <c:axId val="132104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1043616"/>
        <c:crosses val="autoZero"/>
        <c:auto val="1"/>
        <c:lblAlgn val="ctr"/>
        <c:lblOffset val="100"/>
        <c:noMultiLvlLbl val="0"/>
      </c:catAx>
      <c:valAx>
        <c:axId val="132104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104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glow rad="254000">
        <a:schemeClr val="accent1">
          <a:alpha val="24000"/>
        </a:schemeClr>
      </a:glow>
    </a:effectLst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Frefencja za I półrocz</a:t>
            </a:r>
            <a:r>
              <a:rPr lang="pl-PL" sz="2000" b="1"/>
              <a:t>e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Arkusz1!$E$2:$E$3</c:f>
              <c:strCache>
                <c:ptCount val="2"/>
                <c:pt idx="0">
                  <c:v>Frefencja za I półrocze</c:v>
                </c:pt>
                <c:pt idx="1">
                  <c:v>%obecności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Arkusz1!$D$4:$D$17</c:f>
              <c:strCache>
                <c:ptCount val="14"/>
                <c:pt idx="0">
                  <c:v>5b </c:v>
                </c:pt>
                <c:pt idx="1">
                  <c:v>4a </c:v>
                </c:pt>
                <c:pt idx="2">
                  <c:v>3b </c:v>
                </c:pt>
                <c:pt idx="3">
                  <c:v>5a </c:v>
                </c:pt>
                <c:pt idx="4">
                  <c:v>6b </c:v>
                </c:pt>
                <c:pt idx="5">
                  <c:v>7a</c:v>
                </c:pt>
                <c:pt idx="6">
                  <c:v>6a</c:v>
                </c:pt>
                <c:pt idx="7">
                  <c:v>2b </c:v>
                </c:pt>
                <c:pt idx="8">
                  <c:v>4b</c:v>
                </c:pt>
                <c:pt idx="9">
                  <c:v>8b</c:v>
                </c:pt>
                <c:pt idx="10">
                  <c:v>1a </c:v>
                </c:pt>
                <c:pt idx="11">
                  <c:v>1b</c:v>
                </c:pt>
                <c:pt idx="12">
                  <c:v>3a </c:v>
                </c:pt>
                <c:pt idx="13">
                  <c:v>2a</c:v>
                </c:pt>
              </c:strCache>
            </c:strRef>
          </c:cat>
          <c:val>
            <c:numRef>
              <c:f>Arkusz1!$E$4:$E$17</c:f>
              <c:numCache>
                <c:formatCode>0%</c:formatCode>
                <c:ptCount val="14"/>
                <c:pt idx="0">
                  <c:v>0.91200000000000003</c:v>
                </c:pt>
                <c:pt idx="1">
                  <c:v>0.90659999999999996</c:v>
                </c:pt>
                <c:pt idx="2">
                  <c:v>0.90069999999999995</c:v>
                </c:pt>
                <c:pt idx="3">
                  <c:v>0.89810000000000001</c:v>
                </c:pt>
                <c:pt idx="4">
                  <c:v>0.88490000000000002</c:v>
                </c:pt>
                <c:pt idx="5">
                  <c:v>0.87150000000000005</c:v>
                </c:pt>
                <c:pt idx="6">
                  <c:v>0.87119999999999997</c:v>
                </c:pt>
                <c:pt idx="7">
                  <c:v>0.87</c:v>
                </c:pt>
                <c:pt idx="8">
                  <c:v>0.86880000000000002</c:v>
                </c:pt>
                <c:pt idx="9">
                  <c:v>0.85929999999999995</c:v>
                </c:pt>
                <c:pt idx="10">
                  <c:v>0.85870000000000002</c:v>
                </c:pt>
                <c:pt idx="11">
                  <c:v>0.83850000000000002</c:v>
                </c:pt>
                <c:pt idx="12">
                  <c:v>0.83040000000000003</c:v>
                </c:pt>
                <c:pt idx="13">
                  <c:v>0.82340000000000002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6-4D35-B676-56426852E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9930272"/>
        <c:axId val="1319927776"/>
      </c:barChart>
      <c:catAx>
        <c:axId val="131993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927776"/>
        <c:crosses val="autoZero"/>
        <c:auto val="1"/>
        <c:lblAlgn val="ctr"/>
        <c:lblOffset val="100"/>
        <c:noMultiLvlLbl val="0"/>
      </c:catAx>
      <c:valAx>
        <c:axId val="131992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9302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Oceny śródroczne</a:t>
            </a:r>
            <a:r>
              <a:rPr lang="pl-PL"/>
              <a:t> z zajęć edukacyjnych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cel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Arkusz1!$B$2</c:f>
              <c:numCache>
                <c:formatCode>General</c:formatCode>
                <c:ptCount val="1"/>
                <c:pt idx="0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D-4902-B01A-57CA87587D39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bd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Arkusz1!$B$3</c:f>
              <c:numCache>
                <c:formatCode>General</c:formatCode>
                <c:ptCount val="1"/>
                <c:pt idx="0">
                  <c:v>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0D-4902-B01A-57CA87587D39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dost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Arkusz1!$B$4</c:f>
              <c:numCache>
                <c:formatCode>General</c:formatCode>
                <c:ptCount val="1"/>
                <c:pt idx="0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0D-4902-B01A-57CA87587D39}"/>
            </c:ext>
          </c:extLst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dop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Arkusz1!$B$5</c:f>
              <c:numCache>
                <c:formatCode>General</c:formatCode>
                <c:ptCount val="1"/>
                <c:pt idx="0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0D-4902-B01A-57CA87587D39}"/>
            </c:ext>
          </c:extLst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ndst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Arkusz1!$B$6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0D-4902-B01A-57CA87587D3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7508015"/>
        <c:axId val="737506767"/>
      </c:barChart>
      <c:catAx>
        <c:axId val="73750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37506767"/>
        <c:crosses val="autoZero"/>
        <c:auto val="1"/>
        <c:lblAlgn val="ctr"/>
        <c:lblOffset val="100"/>
        <c:noMultiLvlLbl val="0"/>
      </c:catAx>
      <c:valAx>
        <c:axId val="7375067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7508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Oceny z zachowania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Arkusz1!$C$2</c:f>
              <c:strCache>
                <c:ptCount val="1"/>
                <c:pt idx="0">
                  <c:v>wzorowe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6-4645-82C6-08C75FF118AA}"/>
            </c:ext>
          </c:extLst>
        </c:ser>
        <c:ser>
          <c:idx val="1"/>
          <c:order val="1"/>
          <c:tx>
            <c:strRef>
              <c:f>Arkusz1!$C$3</c:f>
              <c:strCache>
                <c:ptCount val="1"/>
                <c:pt idx="0">
                  <c:v>bardzo dobre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Arkusz1!$D$3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6-4645-82C6-08C75FF118AA}"/>
            </c:ext>
          </c:extLst>
        </c:ser>
        <c:ser>
          <c:idx val="2"/>
          <c:order val="2"/>
          <c:tx>
            <c:strRef>
              <c:f>Arkusz1!$C$4</c:f>
              <c:strCache>
                <c:ptCount val="1"/>
                <c:pt idx="0">
                  <c:v>dobre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Arkusz1!$D$4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6-4645-82C6-08C75FF118AA}"/>
            </c:ext>
          </c:extLst>
        </c:ser>
        <c:ser>
          <c:idx val="3"/>
          <c:order val="3"/>
          <c:tx>
            <c:strRef>
              <c:f>Arkusz1!$C$5</c:f>
              <c:strCache>
                <c:ptCount val="1"/>
                <c:pt idx="0">
                  <c:v>poprawne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Arkusz1!$D$5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6-4645-82C6-08C75FF118AA}"/>
            </c:ext>
          </c:extLst>
        </c:ser>
        <c:ser>
          <c:idx val="4"/>
          <c:order val="4"/>
          <c:tx>
            <c:strRef>
              <c:f>Arkusz1!$C$6</c:f>
              <c:strCache>
                <c:ptCount val="1"/>
                <c:pt idx="0">
                  <c:v>nieodpowiednie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6-4645-82C6-08C75FF118AA}"/>
            </c:ext>
          </c:extLst>
        </c:ser>
        <c:ser>
          <c:idx val="5"/>
          <c:order val="5"/>
          <c:tx>
            <c:strRef>
              <c:f>Arkusz1!$C$7</c:f>
              <c:strCache>
                <c:ptCount val="1"/>
                <c:pt idx="0">
                  <c:v>naganne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Arkusz1!$D$7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C6-4645-82C6-08C75FF118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7052031"/>
        <c:axId val="737050367"/>
      </c:barChart>
      <c:catAx>
        <c:axId val="73705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37050367"/>
        <c:crosses val="autoZero"/>
        <c:auto val="1"/>
        <c:lblAlgn val="ctr"/>
        <c:lblOffset val="100"/>
        <c:noMultiLvlLbl val="0"/>
      </c:catAx>
      <c:valAx>
        <c:axId val="7370503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7052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Średnie z</a:t>
            </a:r>
            <a:r>
              <a:rPr lang="pl-PL"/>
              <a:t> poszczególnych przedmiotów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Arkusz1!$G$2</c:f>
              <c:strCache>
                <c:ptCount val="1"/>
                <c:pt idx="0">
                  <c:v>Średnia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Arkusz1!$F$3:$F$19</c:f>
              <c:strCache>
                <c:ptCount val="17"/>
                <c:pt idx="0">
                  <c:v>Biologia</c:v>
                </c:pt>
                <c:pt idx="1">
                  <c:v>Chemia</c:v>
                </c:pt>
                <c:pt idx="2">
                  <c:v>Fizyka</c:v>
                </c:pt>
                <c:pt idx="3">
                  <c:v>Geografia</c:v>
                </c:pt>
                <c:pt idx="4">
                  <c:v>Historia</c:v>
                </c:pt>
                <c:pt idx="5">
                  <c:v>Informatyka</c:v>
                </c:pt>
                <c:pt idx="6">
                  <c:v>Język angielski</c:v>
                </c:pt>
                <c:pt idx="7">
                  <c:v>Język niemiecki</c:v>
                </c:pt>
                <c:pt idx="8">
                  <c:v>Język polski</c:v>
                </c:pt>
                <c:pt idx="9">
                  <c:v>Matematyka</c:v>
                </c:pt>
                <c:pt idx="10">
                  <c:v>Muzyka</c:v>
                </c:pt>
                <c:pt idx="11">
                  <c:v>Plastyka</c:v>
                </c:pt>
                <c:pt idx="12">
                  <c:v>Przyroda</c:v>
                </c:pt>
                <c:pt idx="13">
                  <c:v>Religia</c:v>
                </c:pt>
                <c:pt idx="14">
                  <c:v>Technika</c:v>
                </c:pt>
                <c:pt idx="15">
                  <c:v>Wiedza o społeczeństwie</c:v>
                </c:pt>
                <c:pt idx="16">
                  <c:v>Wychowanie fizyczne</c:v>
                </c:pt>
              </c:strCache>
            </c:strRef>
          </c:cat>
          <c:val>
            <c:numRef>
              <c:f>Arkusz1!$G$3:$G$19</c:f>
              <c:numCache>
                <c:formatCode>General</c:formatCode>
                <c:ptCount val="17"/>
                <c:pt idx="0">
                  <c:v>3.81</c:v>
                </c:pt>
                <c:pt idx="1">
                  <c:v>3.68</c:v>
                </c:pt>
                <c:pt idx="2">
                  <c:v>2.4700000000000002</c:v>
                </c:pt>
                <c:pt idx="3">
                  <c:v>3.6</c:v>
                </c:pt>
                <c:pt idx="4">
                  <c:v>3.74</c:v>
                </c:pt>
                <c:pt idx="5">
                  <c:v>4.71</c:v>
                </c:pt>
                <c:pt idx="6">
                  <c:v>3.77</c:v>
                </c:pt>
                <c:pt idx="7">
                  <c:v>3.78</c:v>
                </c:pt>
                <c:pt idx="8">
                  <c:v>3.38</c:v>
                </c:pt>
                <c:pt idx="9">
                  <c:v>3.14</c:v>
                </c:pt>
                <c:pt idx="10">
                  <c:v>4.3499999999999996</c:v>
                </c:pt>
                <c:pt idx="11">
                  <c:v>4.6399999999999997</c:v>
                </c:pt>
                <c:pt idx="12">
                  <c:v>4.29</c:v>
                </c:pt>
                <c:pt idx="13">
                  <c:v>4.9000000000000004</c:v>
                </c:pt>
                <c:pt idx="14">
                  <c:v>4.67</c:v>
                </c:pt>
                <c:pt idx="15">
                  <c:v>4.4800000000000004</c:v>
                </c:pt>
                <c:pt idx="16">
                  <c:v>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D-49F3-9578-A38573C1F2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1664351"/>
        <c:axId val="581665599"/>
      </c:barChart>
      <c:catAx>
        <c:axId val="58166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1665599"/>
        <c:crosses val="autoZero"/>
        <c:auto val="1"/>
        <c:lblAlgn val="ctr"/>
        <c:lblOffset val="100"/>
        <c:noMultiLvlLbl val="0"/>
      </c:catAx>
      <c:valAx>
        <c:axId val="581665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166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61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6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93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53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12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10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58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06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8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9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5C91-7C89-4B1A-BD4B-9B122C564BDB}" type="datetimeFigureOut">
              <a:rPr lang="pl-PL" smtClean="0"/>
              <a:t>22.01.2022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7120-1B0F-4285-919F-351AFA796E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88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9055" y="5590309"/>
            <a:ext cx="8986982" cy="1267691"/>
          </a:xfrm>
        </p:spPr>
        <p:txBody>
          <a:bodyPr>
            <a:normAutofit lnSpcReduction="10000"/>
          </a:bodyPr>
          <a:lstStyle/>
          <a:p>
            <a:pPr algn="l"/>
            <a:r>
              <a:rPr lang="pl-PL" dirty="0"/>
              <a:t>Dokonaliśmy statystycznego podsumowania I półrocza </a:t>
            </a:r>
            <a:endParaRPr lang="pl-PL" dirty="0" smtClean="0"/>
          </a:p>
          <a:p>
            <a:r>
              <a:rPr lang="pl-PL" dirty="0" smtClean="0"/>
              <a:t>roku </a:t>
            </a:r>
            <a:r>
              <a:rPr lang="pl-PL" dirty="0"/>
              <a:t>szkolnego </a:t>
            </a:r>
            <a:r>
              <a:rPr lang="pl-PL" dirty="0" smtClean="0"/>
              <a:t>2021/2022</a:t>
            </a:r>
          </a:p>
          <a:p>
            <a:pPr algn="l"/>
            <a:r>
              <a:rPr lang="pl-PL" sz="2000" dirty="0" smtClean="0"/>
              <a:t>Oto jak wypadliśmy: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10692"/>
            <a:ext cx="8166966" cy="542104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4888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Na półrocze najlepsze wyniki uzyskała kl. </a:t>
            </a:r>
            <a:r>
              <a:rPr lang="pl-PL" sz="2400" b="1" dirty="0" smtClean="0">
                <a:solidFill>
                  <a:srgbClr val="FF0000"/>
                </a:solidFill>
              </a:rPr>
              <a:t>1a</a:t>
            </a:r>
            <a:r>
              <a:rPr lang="pl-PL" sz="2400" b="1" dirty="0" smtClean="0"/>
              <a:t>, której </a:t>
            </a:r>
            <a:r>
              <a:rPr lang="pl-PL" sz="2400" b="1" dirty="0" smtClean="0">
                <a:solidFill>
                  <a:srgbClr val="FF0000"/>
                </a:solidFill>
              </a:rPr>
              <a:t>GRATULUJEMY!!!</a:t>
            </a:r>
            <a:endParaRPr lang="pl-PL" sz="2400" b="1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80090"/>
              </p:ext>
            </p:extLst>
          </p:nvPr>
        </p:nvGraphicFramePr>
        <p:xfrm>
          <a:off x="766618" y="1487055"/>
          <a:ext cx="10861964" cy="464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000081"/>
              </p:ext>
            </p:extLst>
          </p:nvPr>
        </p:nvGraphicFramePr>
        <p:xfrm>
          <a:off x="591127" y="1487055"/>
          <a:ext cx="10762673" cy="464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99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736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332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39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07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91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2109"/>
            <a:ext cx="10515600" cy="748579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Uczniowie z pewnością lubią najbardziej W-F i informatykę, z nich mają najwięcej piątek</a:t>
            </a:r>
            <a:endParaRPr lang="pl-PL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4540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84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33618" y="1695161"/>
            <a:ext cx="5202382" cy="826366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Najwięcej nieobecności mieliśmy w październiku.</a:t>
            </a:r>
            <a:endParaRPr lang="pl-PL" sz="20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941" t="65875" r="26078" b="5441"/>
          <a:stretch/>
        </p:blipFill>
        <p:spPr>
          <a:xfrm>
            <a:off x="838200" y="2521526"/>
            <a:ext cx="11158774" cy="34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5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6962" y="1242581"/>
            <a:ext cx="9534237" cy="826366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</a:rPr>
              <a:t>Dostaliśmy najwięcej piątek  i to w październiku</a:t>
            </a:r>
            <a:endParaRPr lang="pl-PL" sz="3200" b="1" dirty="0">
              <a:solidFill>
                <a:srgbClr val="00206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449" t="43799" r="25165" b="15234"/>
          <a:stretch/>
        </p:blipFill>
        <p:spPr>
          <a:xfrm>
            <a:off x="585191" y="1856508"/>
            <a:ext cx="10359900" cy="47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9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6164" y="1722374"/>
            <a:ext cx="7973291" cy="813233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Średnia ocen bieżących pokazuje że najlepsze oceny otrzymaliśmy w styczniu.</a:t>
            </a:r>
            <a:endParaRPr lang="pl-PL" sz="20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284" t="66300" r="25762" b="9290"/>
          <a:stretch/>
        </p:blipFill>
        <p:spPr>
          <a:xfrm>
            <a:off x="297572" y="2461717"/>
            <a:ext cx="11672755" cy="327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4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85</Words>
  <Application>Microsoft Office PowerPoint</Application>
  <PresentationFormat>Panoramiczny</PresentationFormat>
  <Paragraphs>13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Prezentacja programu PowerPoint</vt:lpstr>
      <vt:lpstr>Na półrocze najlepsze wyniki uzyskała kl. 1a, której GRATULUJEMY!!!</vt:lpstr>
      <vt:lpstr>Prezentacja programu PowerPoint</vt:lpstr>
      <vt:lpstr>Prezentacja programu PowerPoint</vt:lpstr>
      <vt:lpstr>Prezentacja programu PowerPoint</vt:lpstr>
      <vt:lpstr>Uczniowie z pewnością lubią najbardziej W-F i informatykę, z nich mają najwięcej piątek</vt:lpstr>
      <vt:lpstr>Najwięcej nieobecności mieliśmy w październiku.</vt:lpstr>
      <vt:lpstr>Dostaliśmy najwięcej piątek  i to w październiku</vt:lpstr>
      <vt:lpstr>Średnia ocen bieżących pokazuje że najlepsze oceny otrzymaliśmy w styczniu.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tetapi@wp.pl</dc:creator>
  <cp:lastModifiedBy>tetapi@wp.pl</cp:lastModifiedBy>
  <cp:revision>11</cp:revision>
  <dcterms:created xsi:type="dcterms:W3CDTF">2022-01-22T09:16:16Z</dcterms:created>
  <dcterms:modified xsi:type="dcterms:W3CDTF">2022-01-22T13:08:38Z</dcterms:modified>
</cp:coreProperties>
</file>