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BAEF9-0D3A-4F8A-BF39-AF985420E11A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32B4-28BA-484C-8FFF-C80541619E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849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81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05F0A2-43F3-41AA-A909-40AA2A187723}" type="slidenum">
              <a:rPr lang="sk-S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328595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332B4-28BA-484C-8FFF-C80541619E1F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456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C29B-8D93-4582-9948-1EE6D99426F8}" type="datetimeFigureOut">
              <a:rPr lang="sk-SK" smtClean="0"/>
              <a:pPr/>
              <a:t>22. 10. 2019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33CA-6B8A-4653-8588-C0950534258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Vztlaková sila</a:t>
            </a:r>
            <a:endParaRPr lang="sk-SK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itchFamily="18" charset="0"/>
              </a:rPr>
              <a:t>Fyzika 8. ročník</a:t>
            </a:r>
            <a:endParaRPr lang="sk-SK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7504" y="404664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32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Teleso stúpa na hladinu</a:t>
            </a:r>
            <a:endParaRPr lang="sk-SK" sz="3200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k-SK" sz="2800" i="1" dirty="0">
                <a:latin typeface="Bookman Old Style" panose="02050604050505020204" pitchFamily="18" charset="0"/>
              </a:rPr>
              <a:t>Dokedy teleso stúpa?</a:t>
            </a:r>
          </a:p>
          <a:p>
            <a:pPr algn="ctr">
              <a:lnSpc>
                <a:spcPct val="150000"/>
              </a:lnSpc>
            </a:pPr>
            <a:r>
              <a:rPr lang="sk-SK" sz="2800" b="1" dirty="0">
                <a:latin typeface="Bookman Old Style" panose="02050604050505020204" pitchFamily="18" charset="0"/>
              </a:rPr>
              <a:t>Teleso stúpa na hladinu, kým sa nevyrovná vztlaková a gravitačná sila.</a:t>
            </a:r>
          </a:p>
          <a:p>
            <a:pPr algn="ctr">
              <a:lnSpc>
                <a:spcPct val="150000"/>
              </a:lnSpc>
            </a:pPr>
            <a:r>
              <a:rPr lang="sk-SK" sz="2800" b="1" dirty="0">
                <a:latin typeface="Bookman Old Style" panose="02050604050505020204" pitchFamily="18" charset="0"/>
              </a:rPr>
              <a:t>Pri vynáraní telesa sa vztlaková sila zmenšuje, lebo sa zmenšuje objem ponoreného telesa.</a:t>
            </a:r>
          </a:p>
          <a:p>
            <a:pPr algn="ctr">
              <a:lnSpc>
                <a:spcPct val="150000"/>
              </a:lnSpc>
            </a:pPr>
            <a:r>
              <a:rPr lang="sk-SK" sz="2800" b="1" dirty="0">
                <a:latin typeface="Bookman Old Style" panose="02050604050505020204" pitchFamily="18" charset="0"/>
              </a:rPr>
              <a:t>Po vyrovnaní síl teleso ostáva plávať na hladine.</a:t>
            </a:r>
          </a:p>
          <a:p>
            <a:pPr algn="ctr">
              <a:lnSpc>
                <a:spcPct val="150000"/>
              </a:lnSpc>
            </a:pPr>
            <a:endParaRPr lang="sk-SK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91924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obsahu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sk-SK" dirty="0" smtClean="0"/>
          </a:p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sk-SK" i="1" dirty="0" smtClean="0">
                <a:latin typeface="Bookman Old Style" pitchFamily="18" charset="0"/>
              </a:rPr>
              <a:t>Prečo vo vode zdvihnete svojho kamaráta, ktorého vo vzduchu nezdvihnete?</a:t>
            </a:r>
          </a:p>
        </p:txBody>
      </p:sp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0070C0"/>
                </a:solidFill>
              </a:rPr>
              <a:t>Prečo?</a:t>
            </a:r>
          </a:p>
        </p:txBody>
      </p:sp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2214563" y="928688"/>
            <a:ext cx="4786312" cy="142875"/>
            <a:chOff x="2214563" y="1214438"/>
            <a:chExt cx="4786312" cy="142875"/>
          </a:xfrm>
        </p:grpSpPr>
        <p:cxnSp>
          <p:nvCxnSpPr>
            <p:cNvPr id="6" name="Rovná spojnica 5"/>
            <p:cNvCxnSpPr/>
            <p:nvPr/>
          </p:nvCxnSpPr>
          <p:spPr bwMode="auto">
            <a:xfrm>
              <a:off x="221456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 bwMode="auto">
            <a:xfrm>
              <a:off x="478631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/>
            <p:cNvSpPr/>
            <p:nvPr/>
          </p:nvSpPr>
          <p:spPr bwMode="auto">
            <a:xfrm flipV="1">
              <a:off x="4572000" y="1214438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solidFill>
                  <a:srgbClr val="0070C0"/>
                </a:solidFill>
              </a:rPr>
              <a:t>Prečo?</a:t>
            </a:r>
          </a:p>
        </p:txBody>
      </p:sp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2214563" y="928688"/>
            <a:ext cx="4786312" cy="142875"/>
            <a:chOff x="2214563" y="1214438"/>
            <a:chExt cx="4786312" cy="142875"/>
          </a:xfrm>
        </p:grpSpPr>
        <p:cxnSp>
          <p:nvCxnSpPr>
            <p:cNvPr id="6" name="Rovná spojnica 5"/>
            <p:cNvCxnSpPr/>
            <p:nvPr/>
          </p:nvCxnSpPr>
          <p:spPr bwMode="auto">
            <a:xfrm>
              <a:off x="221456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 bwMode="auto">
            <a:xfrm>
              <a:off x="478631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/>
            <p:cNvSpPr/>
            <p:nvPr/>
          </p:nvSpPr>
          <p:spPr bwMode="auto">
            <a:xfrm flipV="1">
              <a:off x="4572000" y="1214438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09763" y="1428750"/>
            <a:ext cx="447675" cy="3857625"/>
            <a:chOff x="1940" y="1785"/>
            <a:chExt cx="430" cy="3945"/>
          </a:xfrm>
        </p:grpSpPr>
        <p:sp>
          <p:nvSpPr>
            <p:cNvPr id="4128" name="Rectangle 3"/>
            <p:cNvSpPr>
              <a:spLocks noChangeArrowheads="1"/>
            </p:cNvSpPr>
            <p:nvPr/>
          </p:nvSpPr>
          <p:spPr bwMode="auto">
            <a:xfrm>
              <a:off x="1959" y="1785"/>
              <a:ext cx="411" cy="1260"/>
            </a:xfrm>
            <a:prstGeom prst="rect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>
                <a:latin typeface="Calibri" pitchFamily="34" charset="0"/>
              </a:endParaRPr>
            </a:p>
          </p:txBody>
        </p:sp>
        <p:sp>
          <p:nvSpPr>
            <p:cNvPr id="4129" name="Rectangle 4"/>
            <p:cNvSpPr>
              <a:spLocks noChangeArrowheads="1"/>
            </p:cNvSpPr>
            <p:nvPr/>
          </p:nvSpPr>
          <p:spPr bwMode="auto">
            <a:xfrm>
              <a:off x="2040" y="3045"/>
              <a:ext cx="210" cy="825"/>
            </a:xfrm>
            <a:prstGeom prst="rect">
              <a:avLst/>
            </a:prstGeom>
            <a:solidFill>
              <a:srgbClr val="F145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>
                <a:latin typeface="Calibri" pitchFamily="34" charset="0"/>
              </a:endParaRPr>
            </a:p>
          </p:txBody>
        </p:sp>
        <p:cxnSp>
          <p:nvCxnSpPr>
            <p:cNvPr id="4130" name="AutoShape 5"/>
            <p:cNvCxnSpPr>
              <a:cxnSpLocks noChangeShapeType="1"/>
            </p:cNvCxnSpPr>
            <p:nvPr/>
          </p:nvCxnSpPr>
          <p:spPr bwMode="auto">
            <a:xfrm>
              <a:off x="2145" y="3870"/>
              <a:ext cx="0" cy="1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31" name="Rectangle 6"/>
            <p:cNvSpPr>
              <a:spLocks noChangeArrowheads="1"/>
            </p:cNvSpPr>
            <p:nvPr/>
          </p:nvSpPr>
          <p:spPr bwMode="auto">
            <a:xfrm>
              <a:off x="1940" y="5085"/>
              <a:ext cx="430" cy="645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>
                <a:latin typeface="Calibri" pitchFamily="34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357563" y="1428750"/>
            <a:ext cx="2571750" cy="4714875"/>
            <a:chOff x="3810" y="1865"/>
            <a:chExt cx="2460" cy="4688"/>
          </a:xfrm>
        </p:grpSpPr>
        <p:sp>
          <p:nvSpPr>
            <p:cNvPr id="4116" name="Rectangle 8"/>
            <p:cNvSpPr>
              <a:spLocks noChangeArrowheads="1"/>
            </p:cNvSpPr>
            <p:nvPr/>
          </p:nvSpPr>
          <p:spPr bwMode="auto">
            <a:xfrm>
              <a:off x="3810" y="4033"/>
              <a:ext cx="2460" cy="2520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>
                <a:latin typeface="Calibri" pitchFamily="34" charset="0"/>
              </a:endParaRP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800" y="1865"/>
              <a:ext cx="430" cy="3655"/>
              <a:chOff x="4045" y="1865"/>
              <a:chExt cx="430" cy="3655"/>
            </a:xfrm>
          </p:grpSpPr>
          <p:sp>
            <p:nvSpPr>
              <p:cNvPr id="4124" name="Rectangle 10"/>
              <p:cNvSpPr>
                <a:spLocks noChangeArrowheads="1"/>
              </p:cNvSpPr>
              <p:nvPr/>
            </p:nvSpPr>
            <p:spPr bwMode="auto">
              <a:xfrm>
                <a:off x="4080" y="1865"/>
                <a:ext cx="358" cy="1260"/>
              </a:xfrm>
              <a:prstGeom prst="rect">
                <a:avLst/>
              </a:prstGeom>
              <a:solidFill>
                <a:srgbClr val="1F497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>
                  <a:latin typeface="Calibri" pitchFamily="34" charset="0"/>
                </a:endParaRPr>
              </a:p>
            </p:txBody>
          </p:sp>
          <p:sp>
            <p:nvSpPr>
              <p:cNvPr id="4125" name="Rectangle 11"/>
              <p:cNvSpPr>
                <a:spLocks noChangeArrowheads="1"/>
              </p:cNvSpPr>
              <p:nvPr/>
            </p:nvSpPr>
            <p:spPr bwMode="auto">
              <a:xfrm>
                <a:off x="4145" y="3125"/>
                <a:ext cx="210" cy="535"/>
              </a:xfrm>
              <a:prstGeom prst="rect">
                <a:avLst/>
              </a:prstGeom>
              <a:solidFill>
                <a:srgbClr val="F145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>
                  <a:latin typeface="Calibri" pitchFamily="34" charset="0"/>
                </a:endParaRPr>
              </a:p>
            </p:txBody>
          </p:sp>
          <p:cxnSp>
            <p:nvCxnSpPr>
              <p:cNvPr id="4126" name="AutoShape 12"/>
              <p:cNvCxnSpPr>
                <a:cxnSpLocks noChangeShapeType="1"/>
              </p:cNvCxnSpPr>
              <p:nvPr/>
            </p:nvCxnSpPr>
            <p:spPr bwMode="auto">
              <a:xfrm>
                <a:off x="4250" y="3660"/>
                <a:ext cx="0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127" name="Rectangle 13"/>
              <p:cNvSpPr>
                <a:spLocks noChangeArrowheads="1"/>
              </p:cNvSpPr>
              <p:nvPr/>
            </p:nvSpPr>
            <p:spPr bwMode="auto">
              <a:xfrm>
                <a:off x="4045" y="4875"/>
                <a:ext cx="430" cy="645"/>
              </a:xfrm>
              <a:prstGeom prst="rect">
                <a:avLst/>
              </a:prstGeom>
              <a:solidFill>
                <a:srgbClr val="7F7F7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>
                  <a:latin typeface="Calibri" pitchFamily="34" charset="0"/>
                </a:endParaRPr>
              </a:p>
            </p:txBody>
          </p:sp>
        </p:grpSp>
        <p:cxnSp>
          <p:nvCxnSpPr>
            <p:cNvPr id="4118" name="AutoShape 14"/>
            <p:cNvCxnSpPr>
              <a:cxnSpLocks noChangeShapeType="1"/>
            </p:cNvCxnSpPr>
            <p:nvPr/>
          </p:nvCxnSpPr>
          <p:spPr bwMode="auto">
            <a:xfrm flipH="1">
              <a:off x="3940" y="5520"/>
              <a:ext cx="10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9" name="AutoShape 15"/>
            <p:cNvCxnSpPr>
              <a:cxnSpLocks noChangeShapeType="1"/>
            </p:cNvCxnSpPr>
            <p:nvPr/>
          </p:nvCxnSpPr>
          <p:spPr bwMode="auto">
            <a:xfrm>
              <a:off x="4003" y="4033"/>
              <a:ext cx="0" cy="1487"/>
            </a:xfrm>
            <a:prstGeom prst="straightConnector1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120" name="AutoShape 16"/>
            <p:cNvCxnSpPr>
              <a:cxnSpLocks noChangeShapeType="1"/>
            </p:cNvCxnSpPr>
            <p:nvPr/>
          </p:nvCxnSpPr>
          <p:spPr bwMode="auto">
            <a:xfrm>
              <a:off x="5110" y="4875"/>
              <a:ext cx="1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1" name="AutoShape 17"/>
            <p:cNvCxnSpPr>
              <a:cxnSpLocks noChangeShapeType="1"/>
            </p:cNvCxnSpPr>
            <p:nvPr/>
          </p:nvCxnSpPr>
          <p:spPr bwMode="auto">
            <a:xfrm>
              <a:off x="5890" y="4033"/>
              <a:ext cx="0" cy="842"/>
            </a:xfrm>
            <a:prstGeom prst="straightConnector1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22" name="Text Box 18"/>
            <p:cNvSpPr txBox="1">
              <a:spLocks noChangeArrowheads="1"/>
            </p:cNvSpPr>
            <p:nvPr/>
          </p:nvSpPr>
          <p:spPr bwMode="auto">
            <a:xfrm>
              <a:off x="4090" y="4390"/>
              <a:ext cx="320" cy="340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8DB3E2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sk-SK" b="1">
                  <a:solidFill>
                    <a:srgbClr val="FFFF00"/>
                  </a:solidFill>
                  <a:latin typeface="Calibri" pitchFamily="34" charset="0"/>
                </a:rPr>
                <a:t>h</a:t>
              </a:r>
              <a:r>
                <a:rPr lang="sk-SK" b="1" baseline="-25000">
                  <a:solidFill>
                    <a:srgbClr val="FFFF00"/>
                  </a:solidFill>
                  <a:latin typeface="Calibri" pitchFamily="34" charset="0"/>
                </a:rPr>
                <a:t>1</a:t>
              </a:r>
              <a:endParaRPr lang="sk-SK" sz="2000" b="1"/>
            </a:p>
          </p:txBody>
        </p:sp>
        <p:sp>
          <p:nvSpPr>
            <p:cNvPr id="4123" name="Text Box 19"/>
            <p:cNvSpPr txBox="1">
              <a:spLocks noChangeArrowheads="1"/>
            </p:cNvSpPr>
            <p:nvPr/>
          </p:nvSpPr>
          <p:spPr bwMode="auto">
            <a:xfrm>
              <a:off x="5980" y="4170"/>
              <a:ext cx="230" cy="340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8DB3E2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sk-SK" b="1">
                  <a:solidFill>
                    <a:srgbClr val="FFFF00"/>
                  </a:solidFill>
                  <a:latin typeface="Calibri" pitchFamily="34" charset="0"/>
                </a:rPr>
                <a:t>h</a:t>
              </a:r>
              <a:r>
                <a:rPr lang="sk-SK" b="1" baseline="-25000">
                  <a:solidFill>
                    <a:srgbClr val="FFFF00"/>
                  </a:solidFill>
                  <a:latin typeface="Calibri" pitchFamily="34" charset="0"/>
                </a:rPr>
                <a:t>2</a:t>
              </a:r>
              <a:endParaRPr lang="sk-SK" b="1"/>
            </a:p>
          </p:txBody>
        </p:sp>
      </p:grpSp>
      <p:grpSp>
        <p:nvGrpSpPr>
          <p:cNvPr id="9" name="Skupina 48"/>
          <p:cNvGrpSpPr>
            <a:grpSpLocks/>
          </p:cNvGrpSpPr>
          <p:nvPr/>
        </p:nvGrpSpPr>
        <p:grpSpPr bwMode="auto">
          <a:xfrm>
            <a:off x="4071938" y="4779963"/>
            <a:ext cx="1106487" cy="12700"/>
            <a:chOff x="4071934" y="4780340"/>
            <a:chExt cx="1106411" cy="11964"/>
          </a:xfrm>
        </p:grpSpPr>
        <p:cxnSp>
          <p:nvCxnSpPr>
            <p:cNvPr id="27" name="Rovná spojovacia šípka 26"/>
            <p:cNvCxnSpPr>
              <a:endCxn id="4127" idx="1"/>
            </p:cNvCxnSpPr>
            <p:nvPr/>
          </p:nvCxnSpPr>
          <p:spPr>
            <a:xfrm flipV="1">
              <a:off x="4071934" y="4780340"/>
              <a:ext cx="320653" cy="59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ovná spojovacia šípka 27"/>
            <p:cNvCxnSpPr/>
            <p:nvPr/>
          </p:nvCxnSpPr>
          <p:spPr>
            <a:xfrm flipH="1" flipV="1">
              <a:off x="4857692" y="4786322"/>
              <a:ext cx="320653" cy="59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50"/>
          <p:cNvGrpSpPr>
            <a:grpSpLocks/>
          </p:cNvGrpSpPr>
          <p:nvPr/>
        </p:nvGrpSpPr>
        <p:grpSpPr bwMode="auto">
          <a:xfrm>
            <a:off x="4606925" y="4786313"/>
            <a:ext cx="465138" cy="311150"/>
            <a:chOff x="4606363" y="4786322"/>
            <a:chExt cx="465703" cy="311229"/>
          </a:xfrm>
        </p:grpSpPr>
        <p:cxnSp>
          <p:nvCxnSpPr>
            <p:cNvPr id="45" name="Rovná spojovacia šípka 44"/>
            <p:cNvCxnSpPr/>
            <p:nvPr/>
          </p:nvCxnSpPr>
          <p:spPr>
            <a:xfrm rot="5400000" flipH="1" flipV="1">
              <a:off x="4499974" y="4989573"/>
              <a:ext cx="214367" cy="159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BlokTextu 47"/>
            <p:cNvSpPr txBox="1"/>
            <p:nvPr/>
          </p:nvSpPr>
          <p:spPr>
            <a:xfrm>
              <a:off x="4642920" y="4786322"/>
              <a:ext cx="429146" cy="27629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sk-SK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  <a:r>
                <a:rPr lang="sk-SK" b="1" baseline="-250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vz</a:t>
              </a:r>
              <a:endParaRPr lang="sk-SK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4" name="BlokTextu 53"/>
          <p:cNvSpPr txBox="1"/>
          <p:nvPr/>
        </p:nvSpPr>
        <p:spPr>
          <a:xfrm>
            <a:off x="6000760" y="4143380"/>
            <a:ext cx="3143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</a:t>
            </a:r>
            <a:r>
              <a:rPr lang="sk-SK" sz="2800" b="1" baseline="-250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vz</a:t>
            </a:r>
            <a:r>
              <a:rPr lang="sk-SK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sk-SK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 vztlaková         </a:t>
            </a:r>
            <a:r>
              <a:rPr lang="sk-SK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</a:t>
            </a:r>
            <a:r>
              <a:rPr lang="sk-SK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sila</a:t>
            </a:r>
            <a:endParaRPr lang="sk-SK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ac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k-SK" sz="3600" b="1" i="1" dirty="0" smtClean="0">
                <a:solidFill>
                  <a:srgbClr val="0070C0"/>
                </a:solidFill>
                <a:latin typeface="Bookman Old Style" pitchFamily="18" charset="0"/>
              </a:rPr>
              <a:t>Od čoho závisí vztlaková sila?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00034" y="2143116"/>
            <a:ext cx="800105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Koľkokrát 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je </a:t>
            </a:r>
            <a:r>
              <a:rPr lang="sk-SK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väčší objem 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ponorenej časti telesa, toľkokrát 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je väčšia vztlaková 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sila.</a:t>
            </a:r>
          </a:p>
        </p:txBody>
      </p:sp>
      <p:grpSp>
        <p:nvGrpSpPr>
          <p:cNvPr id="3" name="Skupina 12"/>
          <p:cNvGrpSpPr>
            <a:grpSpLocks/>
          </p:cNvGrpSpPr>
          <p:nvPr/>
        </p:nvGrpSpPr>
        <p:grpSpPr bwMode="auto">
          <a:xfrm>
            <a:off x="2214546" y="1500174"/>
            <a:ext cx="4786312" cy="142875"/>
            <a:chOff x="2214563" y="1214438"/>
            <a:chExt cx="4786312" cy="142875"/>
          </a:xfrm>
        </p:grpSpPr>
        <p:cxnSp>
          <p:nvCxnSpPr>
            <p:cNvPr id="14" name="Rovná spojnica 13"/>
            <p:cNvCxnSpPr/>
            <p:nvPr/>
          </p:nvCxnSpPr>
          <p:spPr bwMode="auto">
            <a:xfrm>
              <a:off x="221456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 bwMode="auto">
            <a:xfrm>
              <a:off x="478631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ál 15"/>
            <p:cNvSpPr/>
            <p:nvPr/>
          </p:nvSpPr>
          <p:spPr bwMode="auto">
            <a:xfrm flipV="1">
              <a:off x="4572000" y="1214438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sp>
        <p:nvSpPr>
          <p:cNvPr id="17" name="BlokTextu 16"/>
          <p:cNvSpPr txBox="1"/>
          <p:nvPr/>
        </p:nvSpPr>
        <p:spPr>
          <a:xfrm>
            <a:off x="571472" y="5000636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Tento poznatok vyjadruje </a:t>
            </a:r>
            <a:r>
              <a:rPr lang="sk-SK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Archimedov zákon.</a:t>
            </a:r>
            <a:endParaRPr lang="sk-SK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96932"/>
            <a:ext cx="9036496" cy="2686056"/>
          </a:xfrm>
        </p:spPr>
        <p:txBody>
          <a:bodyPr rtlCol="0"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Vztlaková sila </a:t>
            </a:r>
            <a:r>
              <a:rPr lang="sk-SK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</a:t>
            </a:r>
            <a:r>
              <a:rPr lang="sk-SK" b="1" i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vz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pôsobiaca na teleso ponorené do kvapaliny závisí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od objemu </a:t>
            </a:r>
            <a:r>
              <a:rPr lang="sk-SK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ponorenej časti telesa a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od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hustoty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ρ</a:t>
            </a:r>
            <a:r>
              <a:rPr lang="sk-SK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kvapaliny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sk-SK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00063" y="0"/>
            <a:ext cx="8229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3600" b="1" i="1" dirty="0">
                <a:solidFill>
                  <a:srgbClr val="0070C0"/>
                </a:solidFill>
                <a:latin typeface="Bookman Old Style" pitchFamily="18" charset="0"/>
                <a:ea typeface="+mj-ea"/>
                <a:cs typeface="+mj-cs"/>
              </a:rPr>
              <a:t>Od čoho závisí vztlaková sila?</a:t>
            </a:r>
          </a:p>
        </p:txBody>
      </p:sp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2214563" y="928688"/>
            <a:ext cx="4786312" cy="142875"/>
            <a:chOff x="2214563" y="1214438"/>
            <a:chExt cx="4786312" cy="142875"/>
          </a:xfrm>
        </p:grpSpPr>
        <p:cxnSp>
          <p:nvCxnSpPr>
            <p:cNvPr id="6" name="Rovná spojnica 5"/>
            <p:cNvCxnSpPr/>
            <p:nvPr/>
          </p:nvCxnSpPr>
          <p:spPr bwMode="auto">
            <a:xfrm>
              <a:off x="221456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 bwMode="auto">
            <a:xfrm>
              <a:off x="478631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/>
            <p:cNvSpPr/>
            <p:nvPr/>
          </p:nvSpPr>
          <p:spPr bwMode="auto">
            <a:xfrm flipV="1">
              <a:off x="4572000" y="1214438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sp>
        <p:nvSpPr>
          <p:cNvPr id="9" name="BlokTextu 8"/>
          <p:cNvSpPr txBox="1"/>
          <p:nvPr/>
        </p:nvSpPr>
        <p:spPr>
          <a:xfrm>
            <a:off x="2643173" y="4782933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k-SK" sz="3600" b="1" i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</a:t>
            </a:r>
            <a:r>
              <a:rPr lang="sk-SK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V . </a:t>
            </a:r>
            <a:r>
              <a:rPr 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</a:t>
            </a:r>
            <a:r>
              <a:rPr lang="sk-SK" sz="3600" b="1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k-SK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g </a:t>
            </a:r>
            <a:endParaRPr lang="sk-SK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071801" y="4534594"/>
            <a:ext cx="3429024" cy="11430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sk-SK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Archimedov </a:t>
            </a:r>
            <a:r>
              <a:rPr lang="sk-SK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zákon</a:t>
            </a:r>
            <a:endParaRPr lang="sk-SK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4983179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sk-SK" sz="3000" b="1" dirty="0">
                <a:latin typeface="Bookman Old Style" pitchFamily="18" charset="0"/>
              </a:rPr>
              <a:t>Na teleso v kvapaline pôsobí  </a:t>
            </a:r>
            <a:r>
              <a:rPr lang="sk-SK" sz="3000" b="1" dirty="0" smtClean="0">
                <a:latin typeface="Bookman Old Style" pitchFamily="18" charset="0"/>
              </a:rPr>
              <a:t>vztlaková</a:t>
            </a:r>
          </a:p>
          <a:p>
            <a:pPr algn="ctr">
              <a:lnSpc>
                <a:spcPts val="4000"/>
              </a:lnSpc>
              <a:buNone/>
            </a:pPr>
            <a:r>
              <a:rPr lang="sk-SK" sz="3000" b="1" dirty="0" smtClean="0">
                <a:latin typeface="Bookman Old Style" pitchFamily="18" charset="0"/>
              </a:rPr>
              <a:t>sila</a:t>
            </a:r>
            <a:r>
              <a:rPr lang="sk-SK" sz="3000" b="1" dirty="0">
                <a:latin typeface="Bookman Old Style" pitchFamily="18" charset="0"/>
              </a:rPr>
              <a:t>, ktorá je rovnako veľká </a:t>
            </a:r>
            <a:r>
              <a:rPr lang="sk-SK" sz="3000" b="1" dirty="0" smtClean="0">
                <a:latin typeface="Bookman Old Style" pitchFamily="18" charset="0"/>
              </a:rPr>
              <a:t>ako</a:t>
            </a:r>
          </a:p>
          <a:p>
            <a:pPr algn="ctr">
              <a:lnSpc>
                <a:spcPts val="4000"/>
              </a:lnSpc>
              <a:buNone/>
            </a:pPr>
            <a:r>
              <a:rPr lang="sk-SK" sz="3000" b="1" dirty="0" smtClean="0">
                <a:latin typeface="Bookman Old Style" pitchFamily="18" charset="0"/>
              </a:rPr>
              <a:t>gravitačná </a:t>
            </a:r>
            <a:r>
              <a:rPr lang="sk-SK" sz="3000" b="1" dirty="0">
                <a:latin typeface="Bookman Old Style" pitchFamily="18" charset="0"/>
              </a:rPr>
              <a:t>sila pôsobiaca na </a:t>
            </a:r>
            <a:r>
              <a:rPr lang="sk-SK" sz="3000" b="1" dirty="0" smtClean="0">
                <a:latin typeface="Bookman Old Style" pitchFamily="18" charset="0"/>
              </a:rPr>
              <a:t>objem</a:t>
            </a:r>
          </a:p>
          <a:p>
            <a:pPr algn="ctr">
              <a:lnSpc>
                <a:spcPts val="4000"/>
              </a:lnSpc>
              <a:buNone/>
            </a:pPr>
            <a:r>
              <a:rPr lang="sk-SK" sz="3000" b="1" dirty="0" smtClean="0">
                <a:latin typeface="Bookman Old Style" pitchFamily="18" charset="0"/>
              </a:rPr>
              <a:t>kvapaliny </a:t>
            </a:r>
            <a:r>
              <a:rPr lang="sk-SK" sz="3000" b="1" dirty="0">
                <a:latin typeface="Bookman Old Style" pitchFamily="18" charset="0"/>
              </a:rPr>
              <a:t>vytlačený telesom.</a:t>
            </a:r>
          </a:p>
        </p:txBody>
      </p:sp>
      <p:pic>
        <p:nvPicPr>
          <p:cNvPr id="5124" name="Obrázok 5" descr="telkvapF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32861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0" y="3857628"/>
            <a:ext cx="4752975" cy="2603500"/>
            <a:chOff x="4" y="7"/>
            <a:chExt cx="5756" cy="5078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7" y="3834"/>
              <a:ext cx="5733" cy="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cs-CZ">
                  <a:solidFill>
                    <a:srgbClr val="66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Archimédes (asi  287-212 p.n.l.), grécky fyzik</a:t>
              </a:r>
            </a:p>
          </p:txBody>
        </p:sp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" y="7"/>
              <a:ext cx="3393" cy="3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 idx="4294967295"/>
          </p:nvPr>
        </p:nvSpPr>
        <p:spPr>
          <a:xfrm>
            <a:off x="642910" y="28572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Archimedov zákon pre plyny?</a:t>
            </a:r>
          </a:p>
        </p:txBody>
      </p:sp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2143108" y="1285860"/>
            <a:ext cx="4786312" cy="142875"/>
            <a:chOff x="2214563" y="1214438"/>
            <a:chExt cx="4786312" cy="142875"/>
          </a:xfrm>
        </p:grpSpPr>
        <p:cxnSp>
          <p:nvCxnSpPr>
            <p:cNvPr id="12" name="Rovná spojnica 11"/>
            <p:cNvCxnSpPr/>
            <p:nvPr/>
          </p:nvCxnSpPr>
          <p:spPr bwMode="auto">
            <a:xfrm>
              <a:off x="221456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 bwMode="auto">
            <a:xfrm>
              <a:off x="478631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/>
            <p:cNvSpPr/>
            <p:nvPr/>
          </p:nvSpPr>
          <p:spPr bwMode="auto">
            <a:xfrm flipV="1">
              <a:off x="4572000" y="1214438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pic>
        <p:nvPicPr>
          <p:cNvPr id="4101" name="Obrázok 14" descr="2010-04-25 22-14-31_001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1245516" y="2341072"/>
            <a:ext cx="63436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obsahu 2"/>
          <p:cNvSpPr>
            <a:spLocks noGrp="1"/>
          </p:cNvSpPr>
          <p:nvPr>
            <p:ph idx="1"/>
          </p:nvPr>
        </p:nvSpPr>
        <p:spPr>
          <a:xfrm>
            <a:off x="71406" y="1214438"/>
            <a:ext cx="9072594" cy="4911725"/>
          </a:xfrm>
        </p:spPr>
        <p:txBody>
          <a:bodyPr/>
          <a:lstStyle/>
          <a:p>
            <a:pPr algn="ctr">
              <a:lnSpc>
                <a:spcPts val="4000"/>
              </a:lnSpc>
              <a:buFont typeface="Arial" charset="0"/>
              <a:buNone/>
            </a:pPr>
            <a:r>
              <a:rPr lang="sk-SK" sz="3000" dirty="0" smtClean="0">
                <a:latin typeface="Bookman Old Style" pitchFamily="18" charset="0"/>
              </a:rPr>
              <a:t>Teleso úplne ponorené do vzduchu je nadľahčované vztlakovou silou, ktorá sa rovná tiaži vzduchu rovnakého objemu ako má teleso.</a:t>
            </a:r>
          </a:p>
          <a:p>
            <a:pPr>
              <a:buFont typeface="Arial" charset="0"/>
              <a:buNone/>
            </a:pPr>
            <a:endParaRPr lang="sk-SK" dirty="0" smtClean="0"/>
          </a:p>
          <a:p>
            <a:pPr>
              <a:buFont typeface="Arial" charset="0"/>
              <a:buNone/>
            </a:pPr>
            <a:endParaRPr lang="sk-SK" dirty="0" smtClean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Archimedov zákon pre plyny</a:t>
            </a:r>
          </a:p>
        </p:txBody>
      </p:sp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2214563" y="928688"/>
            <a:ext cx="4786312" cy="142875"/>
            <a:chOff x="2214563" y="1214438"/>
            <a:chExt cx="4786312" cy="142875"/>
          </a:xfrm>
        </p:grpSpPr>
        <p:cxnSp>
          <p:nvCxnSpPr>
            <p:cNvPr id="12" name="Rovná spojnica 11"/>
            <p:cNvCxnSpPr/>
            <p:nvPr/>
          </p:nvCxnSpPr>
          <p:spPr bwMode="auto">
            <a:xfrm>
              <a:off x="221456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 bwMode="auto">
            <a:xfrm>
              <a:off x="4786313" y="1285875"/>
              <a:ext cx="221456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/>
            <p:cNvSpPr/>
            <p:nvPr/>
          </p:nvSpPr>
          <p:spPr bwMode="auto">
            <a:xfrm flipV="1">
              <a:off x="4572000" y="1214438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50" y="3429000"/>
          <a:ext cx="236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a" r:id="rId3" imgW="787400" imgH="228600" progId="">
                  <p:embed/>
                </p:oleObj>
              </mc:Choice>
              <mc:Fallback>
                <p:oleObj name="Rovnica" r:id="rId3" imgW="78740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429000"/>
                        <a:ext cx="2362200" cy="685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BlokTextu 8"/>
          <p:cNvSpPr txBox="1">
            <a:spLocks noChangeArrowheads="1"/>
          </p:cNvSpPr>
          <p:nvPr/>
        </p:nvSpPr>
        <p:spPr bwMode="auto">
          <a:xfrm>
            <a:off x="3786182" y="3500438"/>
            <a:ext cx="3143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dirty="0">
                <a:latin typeface="Calibri" pitchFamily="34" charset="0"/>
              </a:rPr>
              <a:t>V – objem telesa</a:t>
            </a:r>
            <a:br>
              <a:rPr lang="sk-SK" sz="2400" dirty="0">
                <a:latin typeface="Calibri" pitchFamily="34" charset="0"/>
              </a:rPr>
            </a:br>
            <a:r>
              <a:rPr lang="el-GR" sz="2400" dirty="0">
                <a:latin typeface="Calibri" pitchFamily="34" charset="0"/>
              </a:rPr>
              <a:t>ρ</a:t>
            </a:r>
            <a:r>
              <a:rPr lang="sk-SK" sz="2400" baseline="-25000" dirty="0">
                <a:latin typeface="Calibri" pitchFamily="34" charset="0"/>
              </a:rPr>
              <a:t>v</a:t>
            </a:r>
            <a:r>
              <a:rPr lang="sk-SK" sz="2400" dirty="0">
                <a:latin typeface="Calibri" pitchFamily="34" charset="0"/>
              </a:rPr>
              <a:t> – hustota vzduchu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4810" y="4610102"/>
          <a:ext cx="1857388" cy="107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a" r:id="rId5" imgW="812447" imgH="393529" progId="">
                  <p:embed/>
                </p:oleObj>
              </mc:Choice>
              <mc:Fallback>
                <p:oleObj name="Rovnica" r:id="rId5" imgW="812447" imgH="3935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4610102"/>
                        <a:ext cx="1857388" cy="1073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4"/>
          <p:cNvPicPr>
            <a:picLocks noChangeAspect="1" noChangeArrowheads="1"/>
          </p:cNvPicPr>
          <p:nvPr/>
        </p:nvPicPr>
        <p:blipFill>
          <a:blip r:embed="rId7" cstate="print"/>
          <a:srcRect r="1476" b="3670"/>
          <a:stretch>
            <a:fillRect/>
          </a:stretch>
        </p:blipFill>
        <p:spPr bwMode="auto">
          <a:xfrm rot="-381351">
            <a:off x="670727" y="4569474"/>
            <a:ext cx="26431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ok 14" descr="2010-04-25 22-14-52_0018.jpg"/>
          <p:cNvPicPr>
            <a:picLocks noChangeAspect="1"/>
          </p:cNvPicPr>
          <p:nvPr/>
        </p:nvPicPr>
        <p:blipFill>
          <a:blip r:embed="rId8" cstate="print"/>
          <a:srcRect l="20129"/>
          <a:stretch>
            <a:fillRect/>
          </a:stretch>
        </p:blipFill>
        <p:spPr bwMode="auto">
          <a:xfrm rot="-60000">
            <a:off x="6672870" y="3162830"/>
            <a:ext cx="22733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  <p:bldP spid="10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37433" y="-1840467"/>
            <a:ext cx="4867095" cy="858293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707904" y="1305272"/>
            <a:ext cx="1728191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4650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184</Words>
  <Application>Microsoft Office PowerPoint</Application>
  <PresentationFormat>Prezentácia na obrazovke (4:3)</PresentationFormat>
  <Paragraphs>35</Paragraphs>
  <Slides>10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Comic Sans MS</vt:lpstr>
      <vt:lpstr>Motív Office</vt:lpstr>
      <vt:lpstr>Rovnica</vt:lpstr>
      <vt:lpstr>Vztlaková sila</vt:lpstr>
      <vt:lpstr>Prečo?</vt:lpstr>
      <vt:lpstr>Prečo?</vt:lpstr>
      <vt:lpstr>Od čoho závisí vztlaková sila?</vt:lpstr>
      <vt:lpstr>Prezentácia programu PowerPoint</vt:lpstr>
      <vt:lpstr>Archimedov zákon</vt:lpstr>
      <vt:lpstr>Archimedov zákon pre plyny?</vt:lpstr>
      <vt:lpstr>Archimedov zákon pre plyny</vt:lpstr>
      <vt:lpstr>Prezentácia programu PowerPoint</vt:lpstr>
      <vt:lpstr>Prezentácia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Vztlaková sila</dc:title>
  <dc:creator>Eva</dc:creator>
  <cp:lastModifiedBy>Eva Hricova</cp:lastModifiedBy>
  <cp:revision>11</cp:revision>
  <dcterms:created xsi:type="dcterms:W3CDTF">2012-02-06T20:05:41Z</dcterms:created>
  <dcterms:modified xsi:type="dcterms:W3CDTF">2019-10-22T18:05:37Z</dcterms:modified>
</cp:coreProperties>
</file>