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2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3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50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325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70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43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4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84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170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17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0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765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212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8DF4-2A54-4D7F-B042-30989EBCD486}" type="datetimeFigureOut">
              <a:rPr lang="sk-SK" smtClean="0"/>
              <a:t>29. 5. 2020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E38F2-3543-48C6-98CF-78CF42D017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682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2808312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Intímna hygiena a pohlavné choroby</a:t>
            </a:r>
            <a:endParaRPr lang="sk-SK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38922"/>
            <a:ext cx="8229600" cy="2808312"/>
          </a:xfrm>
        </p:spPr>
        <p:txBody>
          <a:bodyPr>
            <a:normAutofit/>
          </a:bodyPr>
          <a:lstStyle/>
          <a:p>
            <a:r>
              <a:rPr lang="sk-SK" dirty="0" smtClean="0"/>
              <a:t>Kvapavka sa prejavuje </a:t>
            </a:r>
            <a:r>
              <a:rPr lang="sk-SK" dirty="0" err="1" smtClean="0"/>
              <a:t>pálivými</a:t>
            </a:r>
            <a:r>
              <a:rPr lang="sk-SK" dirty="0" smtClean="0"/>
              <a:t> bolesťami pri močení a výtokom z penisu alebo pošvy.</a:t>
            </a:r>
          </a:p>
          <a:p>
            <a:r>
              <a:rPr lang="sk-SK" dirty="0" smtClean="0"/>
              <a:t>Spôsobujú ju baktérie, ktoré sa prenášajú pri pohlavnom styku.</a:t>
            </a:r>
          </a:p>
          <a:p>
            <a:r>
              <a:rPr lang="sk-SK" dirty="0" smtClean="0"/>
              <a:t>Jej neliečenie môže viesť k neplodnosti.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97109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15000" b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KVAPAVKA</a:t>
            </a:r>
            <a:endParaRPr lang="sk-SK" sz="15000" b="1" spc="50" dirty="0">
              <a:ln w="18415" cmpd="sng">
                <a:solidFill>
                  <a:srgbClr val="00B050"/>
                </a:solidFill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img.sk.prg.cmestatic.com/media/images/original/Jun2012/2335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8"/>
            <a:ext cx="3347864" cy="229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cas.sk/img/11/gallery/1156998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2843808" cy="229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.topky.sk/big/1114342.jpg/bakteria-kvapav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415" y="4603219"/>
            <a:ext cx="3110198" cy="2276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20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63679"/>
          </a:xfrm>
        </p:spPr>
        <p:txBody>
          <a:bodyPr/>
          <a:lstStyle/>
          <a:p>
            <a:r>
              <a:rPr lang="sk-SK" dirty="0" smtClean="0"/>
              <a:t>Syfilis je infekčné ochorenie s troma štádiami a rôznymi príznakmi. </a:t>
            </a:r>
          </a:p>
          <a:p>
            <a:r>
              <a:rPr lang="sk-SK" dirty="0" smtClean="0"/>
              <a:t>Prvým príznakom je malá rana na mieste vstupu nákazy.</a:t>
            </a:r>
          </a:p>
          <a:p>
            <a:r>
              <a:rPr lang="sk-SK" dirty="0" smtClean="0"/>
              <a:t>Z nej sa tvorí tvrdý vred</a:t>
            </a:r>
          </a:p>
          <a:p>
            <a:r>
              <a:rPr lang="sk-SK" dirty="0" smtClean="0"/>
              <a:t>Choroba v neskoršom štádiu postihuje nervovú sústavu, srdce a kosti.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5976664" cy="197109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sk-SK" sz="150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SYFILIS</a:t>
            </a:r>
            <a:endParaRPr lang="sk-SK" sz="15000" b="1" spc="50" dirty="0">
              <a:ln w="18415" cmpd="sng">
                <a:solidFill>
                  <a:srgbClr val="00B0F0"/>
                </a:solidFill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im.novinky.cz/963/199638-top_foto1-ymh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847" y="0"/>
            <a:ext cx="3414153" cy="242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706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rterlandservices.com/wp-content/uploads/2012/11/gr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k-SK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Ochranou</a:t>
            </a:r>
            <a:r>
              <a:rPr lang="sk-SK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pred šírením nákazlivých pohlavných chorôb je :</a:t>
            </a:r>
            <a:endParaRPr lang="sk-SK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2089657"/>
            <a:ext cx="8229600" cy="2678685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Sexuálna zdržanlivosť</a:t>
            </a: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Vernosť stálemu partnerovi </a:t>
            </a: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Používanie ochranných prostriedkov</a:t>
            </a: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Udržiavanie hygieny intímnych orgánov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9512" y="5060388"/>
            <a:ext cx="8712968" cy="1755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 zistení príznakov nákazlivého ochorenia je infikovaný človek povinný vyhľadať lekára a liečiť sa.</a:t>
            </a:r>
            <a:endParaRPr lang="sk-SK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0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Autofit/>
          </a:bodyPr>
          <a:lstStyle/>
          <a:p>
            <a:r>
              <a:rPr lang="sk-SK" sz="5000" b="1" dirty="0" smtClean="0"/>
              <a:t>Mužský ochranný prostriedok</a:t>
            </a:r>
            <a:endParaRPr lang="sk-SK" sz="5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1628800"/>
            <a:ext cx="4248472" cy="864096"/>
          </a:xfrm>
        </p:spPr>
        <p:txBody>
          <a:bodyPr/>
          <a:lstStyle/>
          <a:p>
            <a:r>
              <a:rPr lang="sk-SK" dirty="0" smtClean="0"/>
              <a:t>Prezervatív (kondóm)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" y="2227575"/>
            <a:ext cx="465400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mg.diva.sk/stories/Erotika/kondomy-kondom-prezervativ_2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84429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ondom-1024x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6261"/>
            <a:ext cx="3434714" cy="273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TRICHOMONIÁZA</a:t>
            </a:r>
            <a:endParaRPr lang="sk-SK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11923"/>
          </a:xfrm>
        </p:spPr>
        <p:txBody>
          <a:bodyPr/>
          <a:lstStyle/>
          <a:p>
            <a:r>
              <a:rPr lang="sk-SK" dirty="0" smtClean="0"/>
              <a:t>Je zápal sliznice </a:t>
            </a:r>
          </a:p>
          <a:p>
            <a:r>
              <a:rPr lang="sk-SK" dirty="0" smtClean="0"/>
              <a:t>Prenáša sa pohlavným stykom</a:t>
            </a:r>
          </a:p>
          <a:p>
            <a:r>
              <a:rPr lang="sk-SK" dirty="0" smtClean="0"/>
              <a:t>Spôsobuje ju parazit</a:t>
            </a:r>
          </a:p>
          <a:p>
            <a:r>
              <a:rPr lang="sk-SK" dirty="0" smtClean="0"/>
              <a:t>Príznakmi choroby sú pálenie a svrbenie pohlavných orgánov spojené s výtokom.</a:t>
            </a:r>
            <a:endParaRPr lang="sk-SK" dirty="0"/>
          </a:p>
        </p:txBody>
      </p:sp>
      <p:pic>
        <p:nvPicPr>
          <p:cNvPr id="7170" name="Picture 2" descr="http://www.004.cz/z-trichomoniaza/trichomonia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4539832"/>
            <a:ext cx="3541293" cy="23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medixa.prod.fishcms.cz/media/image/2-trichomoni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12123"/>
            <a:ext cx="4814131" cy="22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6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260648"/>
            <a:ext cx="867645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5000" dirty="0" smtClean="0"/>
              <a:t>Svrbenie a </a:t>
            </a:r>
            <a:r>
              <a:rPr lang="sk-SK" sz="5000" dirty="0" err="1" smtClean="0"/>
              <a:t>tvarohovitý</a:t>
            </a:r>
            <a:r>
              <a:rPr lang="sk-SK" sz="5000" dirty="0" smtClean="0"/>
              <a:t> výtok sú prejavom hubovitého ochorenia </a:t>
            </a:r>
            <a:r>
              <a:rPr lang="sk-SK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mykózy.</a:t>
            </a:r>
            <a:endParaRPr lang="sk-SK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2852936"/>
            <a:ext cx="4252456" cy="400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img.diva.sk/stories/2011/krasa/telo/canesten-vaginalna-mykoza_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93" y="1791041"/>
            <a:ext cx="4025841" cy="290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m.e-studio.sk/wp-content/themes/shopperpress/thumbs/scarlett-detoxikacne-bylinkove-vaginalne-teliesko-300x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3191"/>
            <a:ext cx="3479223" cy="255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486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-108520" y="0"/>
            <a:ext cx="9144000" cy="2808312"/>
          </a:xfrm>
        </p:spPr>
        <p:txBody>
          <a:bodyPr>
            <a:noAutofit/>
          </a:bodyPr>
          <a:lstStyle/>
          <a:p>
            <a:r>
              <a:rPr lang="sk-SK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Partnerské vzťahy a rodina</a:t>
            </a:r>
            <a:endParaRPr lang="sk-SK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59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afenobel.ujep.cz/foto/39_3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182248"/>
            <a:ext cx="31018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img.cas.sk/img/8/article/1093287_laska-srdce-vyznanie-muz-a-zena-ziadost-o-ruku-zasnuby-laska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49"/>
            <a:ext cx="4572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img.cas.sk/img/8/fullwidth/1090911_priatelia-laska-milenci-muz-a-zena-jedlo-vztah-chudnutie-manze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795" y="126332"/>
            <a:ext cx="2262206" cy="3568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07504" y="116631"/>
            <a:ext cx="4176464" cy="4055317"/>
          </a:xfrm>
        </p:spPr>
        <p:txBody>
          <a:bodyPr>
            <a:noAutofit/>
          </a:bodyPr>
          <a:lstStyle/>
          <a:p>
            <a:r>
              <a:rPr lang="sk-SK" sz="4000" b="1" dirty="0" smtClean="0"/>
              <a:t>Priateľstvo </a:t>
            </a:r>
            <a:r>
              <a:rPr lang="sk-SK" sz="4000" dirty="0" smtClean="0"/>
              <a:t>medzi mužom a ženou môže postupne prerastať do lásky a vytvoriť </a:t>
            </a:r>
            <a:r>
              <a:rPr lang="sk-SK" sz="4000" b="1" dirty="0" smtClean="0"/>
              <a:t>partnerský vzťah.</a:t>
            </a:r>
            <a:endParaRPr lang="sk-SK" sz="4000" b="1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70670"/>
            <a:ext cx="4286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786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378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5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TO  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Ľ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sz="80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sk-SK" sz="80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2686723"/>
          </a:xfrm>
        </p:spPr>
        <p:txBody>
          <a:bodyPr>
            <a:noAutofit/>
          </a:bodyPr>
          <a:lstStyle/>
          <a:p>
            <a:r>
              <a:rPr lang="sk-SK" sz="3500" b="1" dirty="0" smtClean="0"/>
              <a:t>Priateľstvo</a:t>
            </a:r>
            <a:r>
              <a:rPr lang="sk-SK" sz="3500" dirty="0" smtClean="0"/>
              <a:t> je bližší vzťah ako kamarátstvo</a:t>
            </a:r>
          </a:p>
          <a:p>
            <a:r>
              <a:rPr lang="sk-SK" sz="3500" dirty="0" smtClean="0"/>
              <a:t>Vzniká medzi mužom a ženou, ale aj dvoma jedincami toho istého</a:t>
            </a:r>
            <a:br>
              <a:rPr lang="sk-SK" sz="3500" dirty="0" smtClean="0"/>
            </a:br>
            <a:r>
              <a:rPr lang="sk-SK" sz="3500" dirty="0" smtClean="0"/>
              <a:t>pohlavia</a:t>
            </a:r>
            <a:endParaRPr lang="sk-SK" sz="35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50" y="4509121"/>
            <a:ext cx="2934537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86" y="4509122"/>
            <a:ext cx="3236751" cy="234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03" y="3140968"/>
            <a:ext cx="3048197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27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ima\Downloads\178906_495239323854039_145513751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76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462580" y="3645024"/>
            <a:ext cx="8229600" cy="3052936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 spolužitie osôb, ktoré tvoria pár.</a:t>
            </a: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 založené predovšetkým na vzájomnom porozumení, tolerancii, úprimnosti, dôvere, láske a úcte jedného partnera k druhému.</a:t>
            </a:r>
          </a:p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Bez týchto vecí partnerstvo fungovať nemôže.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sk-SK" sz="9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PARTNERSTVO</a:t>
            </a:r>
            <a:endParaRPr lang="sk-SK" sz="900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3091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ios-rogaska.com/wp-content/uploads/2013/02/mar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278"/>
            <a:ext cx="9144001" cy="685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obsahu 3"/>
          <p:cNvSpPr>
            <a:spLocks noGrp="1"/>
          </p:cNvSpPr>
          <p:nvPr>
            <p:ph idx="1"/>
          </p:nvPr>
        </p:nvSpPr>
        <p:spPr>
          <a:xfrm>
            <a:off x="395536" y="5445224"/>
            <a:ext cx="8579298" cy="1324744"/>
          </a:xfrm>
        </p:spPr>
        <p:txBody>
          <a:bodyPr>
            <a:noAutofit/>
          </a:bodyPr>
          <a:lstStyle/>
          <a:p>
            <a:r>
              <a:rPr lang="sk-SK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Hygiena pohlavných orgánov je súčasťou </a:t>
            </a:r>
            <a:r>
              <a:rPr lang="sk-SK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starostlivosti o svoje zdravie</a:t>
            </a:r>
            <a:r>
              <a:rPr lang="sk-SK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sk-SK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Nadpis 2"/>
          <p:cNvSpPr>
            <a:spLocks noGrp="1"/>
          </p:cNvSpPr>
          <p:nvPr>
            <p:ph type="title"/>
          </p:nvPr>
        </p:nvSpPr>
        <p:spPr>
          <a:xfrm>
            <a:off x="-252536" y="404664"/>
            <a:ext cx="77768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sk-SK" sz="55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Čoho súčasťou je intímna hygiena?</a:t>
            </a:r>
            <a:endParaRPr lang="sk-SK" sz="5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9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008" y="188640"/>
            <a:ext cx="9036496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4000" dirty="0" smtClean="0"/>
              <a:t>Vzťah dvoch mladých ľudí sprevádza túžba po potomstve a vedie k založeniu </a:t>
            </a:r>
            <a:r>
              <a:rPr lang="sk-SK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rodiny, </a:t>
            </a:r>
            <a:r>
              <a:rPr lang="sk-SK" sz="4000" dirty="0" smtClean="0"/>
              <a:t>ktorá je základom ľudskej spoločnosti. </a:t>
            </a:r>
            <a:endParaRPr lang="sk-SK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 descr="http://www.milost.sk/images/big/rod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5046"/>
            <a:ext cx="9144000" cy="48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129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907" y="188640"/>
            <a:ext cx="8749114" cy="2811996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Rozhodnutie stať sa 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rodičom </a:t>
            </a:r>
            <a:r>
              <a:rPr lang="sk-SK" dirty="0" smtClean="0"/>
              <a:t>vyžaduje zodpovednosť. Prvoradou úlohou je zabezpečenie základných potrieb, vytvorenie vhodného rodinného prostredia na starostlivosť a výchovu dieťaťa.</a:t>
            </a:r>
            <a:endParaRPr lang="sk-SK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.signaly.cz/upload/b/c/9b9710b44b88c7030cb6a57db4a277/rodin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32" y="2814972"/>
            <a:ext cx="5200034" cy="404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simpson.wbs.cz/rodin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4139952" cy="401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451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Založenie rodiny by sme mali </a:t>
            </a:r>
            <a:r>
              <a:rPr lang="sk-SK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plánovať </a:t>
            </a:r>
            <a:r>
              <a:rPr lang="sk-SK" dirty="0" smtClean="0"/>
              <a:t>až po vytvorení vhodných podmienok (zrelosť, zodpovednosť, materiálne zabezpečenie.)</a:t>
            </a:r>
          </a:p>
        </p:txBody>
      </p:sp>
      <p:pic>
        <p:nvPicPr>
          <p:cNvPr id="2052" name="Picture 4" descr="http://www.ivanasackova.cz/wp-content/uploads/2011/11/happy-family-871294248498G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" y="1700808"/>
            <a:ext cx="9131874" cy="51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84870" y="188640"/>
            <a:ext cx="3727648" cy="3493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Používanie </a:t>
            </a:r>
            <a:r>
              <a:rPr lang="sk-SK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antikoncepcie</a:t>
            </a:r>
            <a:r>
              <a:rPr lang="sk-SK" dirty="0"/>
              <a:t> umožňuje plánovať počatie dieťaťa v najvhodnejšom období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074" name="Picture 2" descr="http://img.diva.sk/stories/Zdravie/antikoncep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2291"/>
            <a:ext cx="4590609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89" y="3782290"/>
            <a:ext cx="4590611" cy="307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6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4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3816423"/>
          </a:xfrm>
        </p:spPr>
        <p:txBody>
          <a:bodyPr/>
          <a:lstStyle/>
          <a:p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Otázka 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</a:rPr>
              <a:t>p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l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á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o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a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n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é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h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o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r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o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d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i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č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</a:rPr>
              <a:t>o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s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v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a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je záležitosťou oboch partnerov na základe vzájomnej dohody. Rodičia by mali byť 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k-SK" b="1" u="sng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k-SK" b="1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pre svoje deti. </a:t>
            </a:r>
            <a:endParaRPr lang="sk-SK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4098" name="Picture 2" descr="http://img.cas.sk/img/8/article/285041_rodina-perina-manzelia-deti-stastna-rodinka-zdravie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1"/>
            <a:ext cx="4572000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cas.sk/img/8/article/399227_rodina-rozpocet-setrenie-financie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1"/>
            <a:ext cx="457200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1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Desktop Wallpaper · Gallery · Windows 7 &#10; Nature - Wallpaper for Windows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-1016" y="0"/>
            <a:ext cx="9145016" cy="6858000"/>
          </a:xfrm>
        </p:spPr>
        <p:txBody>
          <a:bodyPr>
            <a:noAutofit/>
          </a:bodyPr>
          <a:lstStyle/>
          <a:p>
            <a: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Vypracovala : </a:t>
            </a:r>
            <a:b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Simona </a:t>
            </a:r>
            <a:r>
              <a:rPr lang="sk-SK" sz="10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Hauskrechtová</a:t>
            </a:r>
            <a: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k-SK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7.A</a:t>
            </a:r>
            <a:endParaRPr lang="sk-SK" sz="10000" dirty="0"/>
          </a:p>
        </p:txBody>
      </p:sp>
    </p:spTree>
    <p:extLst>
      <p:ext uri="{BB962C8B-B14F-4D97-AF65-F5344CB8AC3E}">
        <p14:creationId xmlns:p14="http://schemas.microsoft.com/office/powerpoint/2010/main" val="2340381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960788"/>
              </p:ext>
            </p:extLst>
          </p:nvPr>
        </p:nvGraphicFramePr>
        <p:xfrm>
          <a:off x="0" y="-4990"/>
          <a:ext cx="9144000" cy="710682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0"/>
              </a:tblGrid>
              <a:tr h="997221">
                <a:tc>
                  <a:txBody>
                    <a:bodyPr/>
                    <a:lstStyle/>
                    <a:p>
                      <a:pPr algn="ctr"/>
                      <a:r>
                        <a:rPr lang="sk-SK" sz="6000" b="1" u="none" dirty="0" smtClean="0">
                          <a:solidFill>
                            <a:schemeClr val="bg1"/>
                          </a:solidFill>
                        </a:rPr>
                        <a:t>Zásady intímnej hygieny</a:t>
                      </a:r>
                      <a:endParaRPr lang="sk-SK" sz="60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30795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k-SK" sz="3500" dirty="0" smtClean="0"/>
                        <a:t>Pravidelné</a:t>
                      </a:r>
                      <a:r>
                        <a:rPr lang="sk-SK" sz="3500" baseline="0" dirty="0" smtClean="0"/>
                        <a:t> každodenné umývanie pohlavných orgánov ráno a večer</a:t>
                      </a:r>
                    </a:p>
                  </a:txBody>
                  <a:tcPr/>
                </a:tc>
              </a:tr>
              <a:tr h="923022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k-SK" sz="3500" dirty="0" smtClean="0"/>
                        <a:t>Umytie alebo osprchovanie konečníka po stolici</a:t>
                      </a:r>
                      <a:endParaRPr lang="sk-SK" sz="3500" dirty="0"/>
                    </a:p>
                  </a:txBody>
                  <a:tcPr/>
                </a:tc>
              </a:tr>
              <a:tr h="1430795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k-SK" sz="3500" dirty="0" smtClean="0"/>
                        <a:t>Používanie čistej spodnej bielizne</a:t>
                      </a:r>
                      <a:r>
                        <a:rPr lang="sk-SK" sz="3500" baseline="0" dirty="0" smtClean="0"/>
                        <a:t> a jej každodenná výmena</a:t>
                      </a:r>
                    </a:p>
                  </a:txBody>
                  <a:tcPr/>
                </a:tc>
              </a:tr>
              <a:tr h="2081156">
                <a:tc>
                  <a:txBody>
                    <a:bodyPr/>
                    <a:lstStyle/>
                    <a:p>
                      <a:pPr marL="457200" indent="-457200">
                        <a:buFont typeface="Arial" pitchFamily="34" charset="0"/>
                        <a:buChar char="•"/>
                      </a:pPr>
                      <a:r>
                        <a:rPr lang="sk-SK" sz="3500" dirty="0" smtClean="0"/>
                        <a:t>U dievčat</a:t>
                      </a:r>
                      <a:r>
                        <a:rPr lang="sk-SK" sz="3500" baseline="0" dirty="0" smtClean="0"/>
                        <a:t> a žien počas menštruácie častejšie umývanie pohlavných orgánov a počas dňa výmena tampónov alebo hygienických vložiek</a:t>
                      </a:r>
                      <a:endParaRPr lang="sk-SK" sz="3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31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p.1920x1080.org/wp-content/uploads/2011/11/nature-wallpaper-467926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0"/>
            <a:ext cx="11124728" cy="686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251520" y="2924944"/>
            <a:ext cx="8640960" cy="352839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sk-SK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vonkajších pohlavných orgánov (lona, pošvy)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sk-SK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vnútorných pohlavných orgánov (maternice, vaječníkov, vajíčkovodov) </a:t>
            </a:r>
            <a:endParaRPr lang="sk-SK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1602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dirty="0" smtClean="0">
                <a:ln w="11430">
                  <a:solidFill>
                    <a:srgbClr val="92D050"/>
                  </a:solidFill>
                </a:ln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Dodržiavaním intímnej hygieny sa vyhneme prenosu infekcie, ktorá môže spôsobiť ZÁPALY</a:t>
            </a:r>
            <a:endParaRPr lang="sk-SK" sz="4800" b="1" dirty="0">
              <a:ln w="11430">
                <a:solidFill>
                  <a:srgbClr val="92D050"/>
                </a:solidFill>
              </a:ln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3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Neliečené zápaly u dievčat a žien môžu viesť k NEPLODNOSTI (</a:t>
            </a:r>
            <a:r>
              <a:rPr lang="sk-SK" dirty="0" smtClean="0"/>
              <a:t>sterilite</a:t>
            </a:r>
            <a:r>
              <a:rPr lang="sk-SK" b="1" dirty="0" smtClean="0"/>
              <a:t>).</a:t>
            </a:r>
            <a:endParaRPr lang="sk-SK" b="1" dirty="0"/>
          </a:p>
        </p:txBody>
      </p:sp>
      <p:pic>
        <p:nvPicPr>
          <p:cNvPr id="5124" name="Picture 4" descr="http://img.diva.sk/stories/Zdravie/ilustracka_spermie_vajick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" y="3933824"/>
            <a:ext cx="4737389" cy="29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nergy.sk/files/5_zdravi/tematicke/neplodn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8"/>
            <a:ext cx="4730074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.idnes.cz/09/033/gal/PET29f49a_t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933824"/>
            <a:ext cx="4381500" cy="292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zdravie.sk/perex/images/library_original/symboly/gen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19031"/>
            <a:ext cx="2295960" cy="22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16632"/>
            <a:ext cx="6955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500" dirty="0" smtClean="0"/>
              <a:t>Hygienou sa tiež zastavuje šíreniu </a:t>
            </a:r>
            <a:r>
              <a:rPr lang="sk-SK" sz="4500" b="1" dirty="0" smtClean="0"/>
              <a:t>nákazlivých</a:t>
            </a:r>
            <a:r>
              <a:rPr lang="sk-SK" sz="4500" dirty="0" smtClean="0"/>
              <a:t> pohlavných chorôb, ktoré sa prenášajú </a:t>
            </a:r>
            <a:r>
              <a:rPr lang="sk-SK" sz="4500" b="1" dirty="0" smtClean="0"/>
              <a:t>pohlavným stykom.</a:t>
            </a:r>
            <a:endParaRPr lang="sk-SK" sz="4500" b="1" dirty="0"/>
          </a:p>
        </p:txBody>
      </p:sp>
      <p:pic>
        <p:nvPicPr>
          <p:cNvPr id="7172" name="Picture 4" descr="http://img.mediacentrum.sk/images/gallery/200/503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40" y="0"/>
            <a:ext cx="2306960" cy="23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najmama.sk/stories/Tehotenstvo/article/tehotenstvo-partner-brusko-porod-sex_dreamstime.c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5064"/>
            <a:ext cx="3810000" cy="2858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.cas.sk/img/8/article/422298_parik-dvojica-neplodnost-nezhody-smu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5334000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1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088"/>
          </a:xfrm>
        </p:spPr>
        <p:txBody>
          <a:bodyPr>
            <a:noAutofit/>
          </a:bodyPr>
          <a:lstStyle/>
          <a:p>
            <a:pPr algn="l"/>
            <a:r>
              <a:rPr lang="sk-SK" sz="5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Časté striedanie partnerov alebo častý pohlavný styk s neznámymi osobami sú veľkým rizikom i príčinou šírenia pohlavných </a:t>
            </a:r>
            <a:r>
              <a:rPr lang="sk-SK" sz="5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chorôb, ako napríklad:</a:t>
            </a:r>
            <a:endParaRPr lang="sk-SK" sz="5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79" y="4149080"/>
            <a:ext cx="3577631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01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48" y="260648"/>
            <a:ext cx="9004448" cy="1143000"/>
          </a:xfrm>
        </p:spPr>
        <p:txBody>
          <a:bodyPr>
            <a:noAutofit/>
          </a:bodyPr>
          <a:lstStyle/>
          <a:p>
            <a:pPr algn="l"/>
            <a:r>
              <a:rPr lang="sk-SK" sz="6000" b="1" dirty="0" smtClean="0">
                <a:solidFill>
                  <a:srgbClr val="FF0000"/>
                </a:solidFill>
              </a:rPr>
              <a:t>Kvapavka</a:t>
            </a:r>
            <a:r>
              <a:rPr lang="sk-SK" sz="6000" b="1" dirty="0">
                <a:solidFill>
                  <a:srgbClr val="FF0000"/>
                </a:solidFill>
              </a:rPr>
              <a:t>,</a:t>
            </a:r>
            <a:r>
              <a:rPr lang="sk-SK" sz="6000" b="1" dirty="0" smtClean="0">
                <a:solidFill>
                  <a:srgbClr val="FF0000"/>
                </a:solidFill>
              </a:rPr>
              <a:t>   Syfilis,     AIDS</a:t>
            </a:r>
            <a:endParaRPr lang="sk-SK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hlavnespravy.sk/wp-content/uploads/2012/06/kvapavk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149080"/>
            <a:ext cx="3222898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ohlavne-choroby.eu/Content/Images/pohlavne-chorob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56792"/>
            <a:ext cx="3222898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.novinky.cz/963/199638-top_foto1-ymha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556792"/>
            <a:ext cx="2808312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novinky.cz/003/70033-top_foto2-qkidd.jpg?12367511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096344" cy="2708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QNMJGI5yOpmA5eTkImOTPrOX0YdH6LDi870hfQKKBcoYngNIVDT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85" y="1556792"/>
            <a:ext cx="2962615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hatgives365.files.wordpress.com/2010/03/aids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61" y="4149080"/>
            <a:ext cx="2857500" cy="2742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upload.wikimedia.org/wikipedia/commons/thumb/6/64/Red_Ribbon.svg/250px-Red_Ribb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3"/>
            <a:ext cx="19492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90872" y="258125"/>
            <a:ext cx="8229600" cy="197109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k-SK" sz="20000" b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AIDS</a:t>
            </a:r>
            <a:endParaRPr lang="sk-SK" sz="20000" b="1" spc="50" dirty="0">
              <a:ln w="18415" cmpd="sng">
                <a:solidFill>
                  <a:srgbClr val="FF0000"/>
                </a:solidFill>
                <a:prstDash val="solid"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467544" y="2478423"/>
            <a:ext cx="8229600" cy="4379577"/>
          </a:xfrm>
        </p:spPr>
        <p:txBody>
          <a:bodyPr/>
          <a:lstStyle/>
          <a:p>
            <a:r>
              <a:rPr lang="sk-SK" dirty="0" smtClean="0"/>
              <a:t>AIDS je v súčasnosti nevyliečiteľná choroba.</a:t>
            </a:r>
          </a:p>
          <a:p>
            <a:r>
              <a:rPr lang="sk-SK" dirty="0" smtClean="0"/>
              <a:t>Spôsobuje ju vírus HIV, ktorý sa prenáša pohlavným stykom alebo krvou infikovaného človeka </a:t>
            </a:r>
          </a:p>
          <a:p>
            <a:r>
              <a:rPr lang="sk-SK" dirty="0" smtClean="0"/>
              <a:t>Spôsobuje taktiež poškodenie až zlyhanie obranyschopnosti človeka – imunitného systému a vedie k jeho smrti následkom zlyhania imunity voči nákazlivým chorobám.</a:t>
            </a:r>
            <a:endParaRPr lang="sk-SK" dirty="0"/>
          </a:p>
        </p:txBody>
      </p:sp>
      <p:pic>
        <p:nvPicPr>
          <p:cNvPr id="3076" name="Picture 4" descr="http://www.rkm.com.au/VIRUS/HIV/HIV-images/HIV-vi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" y="290544"/>
            <a:ext cx="2068844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80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516</Words>
  <Application>Microsoft Office PowerPoint</Application>
  <PresentationFormat>Prezentácia na obrazovke (4:3)</PresentationFormat>
  <Paragraphs>57</Paragraphs>
  <Slides>25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Motív Office</vt:lpstr>
      <vt:lpstr>Intímna hygiena a pohlavné choroby</vt:lpstr>
      <vt:lpstr>Čoho súčasťou je intímna hygiena?</vt:lpstr>
      <vt:lpstr>Prezentácia programu PowerPoint</vt:lpstr>
      <vt:lpstr>Dodržiavaním intímnej hygieny sa vyhneme prenosu infekcie, ktorá môže spôsobiť ZÁPALY</vt:lpstr>
      <vt:lpstr>Neliečené zápaly u dievčat a žien môžu viesť k NEPLODNOSTI (sterilite).</vt:lpstr>
      <vt:lpstr>Prezentácia programu PowerPoint</vt:lpstr>
      <vt:lpstr>Časté striedanie partnerov alebo častý pohlavný styk s neznámymi osobami sú veľkým rizikom i príčinou šírenia pohlavných chorôb, ako napríklad:</vt:lpstr>
      <vt:lpstr>Kvapavka,   Syfilis,     AIDS</vt:lpstr>
      <vt:lpstr>AIDS</vt:lpstr>
      <vt:lpstr>KVAPAVKA</vt:lpstr>
      <vt:lpstr>SYFILIS</vt:lpstr>
      <vt:lpstr>Ochranou pred šírením nákazlivých pohlavných chorôb je :</vt:lpstr>
      <vt:lpstr>Mužský ochranný prostriedok</vt:lpstr>
      <vt:lpstr>TRICHOMONIÁZA</vt:lpstr>
      <vt:lpstr>Prezentácia programu PowerPoint</vt:lpstr>
      <vt:lpstr>Partnerské vzťahy a rodina</vt:lpstr>
      <vt:lpstr>Priateľstvo medzi mužom a ženou môže postupne prerastať do lásky a vytvoriť partnerský vzťah.</vt:lpstr>
      <vt:lpstr>ČO JE TO  PRIATEĽSTVO?</vt:lpstr>
      <vt:lpstr>PARTNERSTVO</vt:lpstr>
      <vt:lpstr>Prezentácia programu PowerPoint</vt:lpstr>
      <vt:lpstr>Prezentácia programu PowerPoint</vt:lpstr>
      <vt:lpstr>Prezentácia programu PowerPoint</vt:lpstr>
      <vt:lpstr>Prezentácia programu PowerPoint</vt:lpstr>
      <vt:lpstr>Otázka plánovaného rodičovstva je záležitosťou oboch partnerov na základe vzájomnej dohody. Rodičia by mali byť vzorom pre svoje deti. </vt:lpstr>
      <vt:lpstr>Vypracovala :  Simona Hauskrechtová 7.A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– nič MAT – nič LIT  SEE – HUV – NEJ –</dc:title>
  <dc:creator>Sima</dc:creator>
  <cp:lastModifiedBy>milka</cp:lastModifiedBy>
  <cp:revision>19</cp:revision>
  <dcterms:created xsi:type="dcterms:W3CDTF">2013-05-13T13:06:32Z</dcterms:created>
  <dcterms:modified xsi:type="dcterms:W3CDTF">2020-05-29T13:08:33Z</dcterms:modified>
</cp:coreProperties>
</file>