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60" r:id="rId3"/>
    <p:sldId id="261" r:id="rId4"/>
    <p:sldId id="262" r:id="rId5"/>
    <p:sldId id="263" r:id="rId6"/>
    <p:sldId id="259" r:id="rId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74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894FBD-8F8B-4724-9E28-27FDF0B2372D}" type="datetimeFigureOut">
              <a:rPr lang="sk-SK" smtClean="0"/>
              <a:pPr/>
              <a:t>2.10.2018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EE8956-349D-49B3-AEAF-D20536D7F542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67526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E8956-349D-49B3-AEAF-D20536D7F542}" type="slidenum">
              <a:rPr lang="sk-SK" smtClean="0"/>
              <a:pPr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09892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1FDC048-8221-4205-9D3A-F543B0797AD6}" type="datetimeFigureOut">
              <a:rPr lang="sk-SK" smtClean="0"/>
              <a:pPr/>
              <a:t>2.10.2018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10" name="Obdĺž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ĺž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ĺž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ovná spojnic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ovná spojnic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ĺž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05C3E5D-E5F5-42E3-B74F-FCE4AD48C5D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DC048-8221-4205-9D3A-F543B0797AD6}" type="datetimeFigureOut">
              <a:rPr lang="sk-SK" smtClean="0"/>
              <a:pPr/>
              <a:t>2.10.2018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C3E5D-E5F5-42E3-B74F-FCE4AD48C5D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DC048-8221-4205-9D3A-F543B0797AD6}" type="datetimeFigureOut">
              <a:rPr lang="sk-SK" smtClean="0"/>
              <a:pPr/>
              <a:t>2.10.2018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C3E5D-E5F5-42E3-B74F-FCE4AD48C5D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1FDC048-8221-4205-9D3A-F543B0797AD6}" type="datetimeFigureOut">
              <a:rPr lang="sk-SK" smtClean="0"/>
              <a:pPr/>
              <a:t>2.10.2018</a:t>
            </a:fld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05C3E5D-E5F5-42E3-B74F-FCE4AD48C5D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1FDC048-8221-4205-9D3A-F543B0797AD6}" type="datetimeFigureOut">
              <a:rPr lang="sk-SK" smtClean="0"/>
              <a:pPr/>
              <a:t>2.10.2018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9" name="Obdĺž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ovná spojnic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ovná spojnic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ĺž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ovná spojnic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05C3E5D-E5F5-42E3-B74F-FCE4AD48C5D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DC048-8221-4205-9D3A-F543B0797AD6}" type="datetimeFigureOut">
              <a:rPr lang="sk-SK" smtClean="0"/>
              <a:pPr/>
              <a:t>2.10.2018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C3E5D-E5F5-42E3-B74F-FCE4AD48C5D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DC048-8221-4205-9D3A-F543B0797AD6}" type="datetimeFigureOut">
              <a:rPr lang="sk-SK" smtClean="0"/>
              <a:pPr/>
              <a:t>2.10.2018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C3E5D-E5F5-42E3-B74F-FCE4AD48C5D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2" name="Zástupný symbol tex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4" name="Zástupný symbol tex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6" name="Zástupný symbol dátum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1FDC048-8221-4205-9D3A-F543B0797AD6}" type="datetimeFigureOut">
              <a:rPr lang="sk-SK" smtClean="0"/>
              <a:pPr/>
              <a:t>2.10.2018</a:t>
            </a:fld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05C3E5D-E5F5-42E3-B74F-FCE4AD48C5D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DC048-8221-4205-9D3A-F543B0797AD6}" type="datetimeFigureOut">
              <a:rPr lang="sk-SK" smtClean="0"/>
              <a:pPr/>
              <a:t>2.10.2018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C3E5D-E5F5-42E3-B74F-FCE4AD48C5D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obsah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1FDC048-8221-4205-9D3A-F543B0797AD6}" type="datetimeFigureOut">
              <a:rPr lang="sk-SK" smtClean="0"/>
              <a:pPr/>
              <a:t>2.10.2018</a:t>
            </a:fld>
            <a:endParaRPr lang="sk-SK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05C3E5D-E5F5-42E3-B74F-FCE4AD48C5D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3" name="Zástupný symbol päty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ovná spojnic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dátum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1FDC048-8221-4205-9D3A-F543B0797AD6}" type="datetimeFigureOut">
              <a:rPr lang="sk-SK" smtClean="0"/>
              <a:pPr/>
              <a:t>2.10.2018</a:t>
            </a:fld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05C3E5D-E5F5-42E3-B74F-FCE4AD48C5D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1FDC048-8221-4205-9D3A-F543B0797AD6}" type="datetimeFigureOut">
              <a:rPr lang="sk-SK" smtClean="0"/>
              <a:pPr/>
              <a:t>2.10.2018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05C3E5D-E5F5-42E3-B74F-FCE4AD48C5D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106017" y="19472"/>
            <a:ext cx="6172200" cy="1571636"/>
          </a:xfrm>
        </p:spPr>
        <p:txBody>
          <a:bodyPr>
            <a:normAutofit/>
          </a:bodyPr>
          <a:lstStyle/>
          <a:p>
            <a:pPr algn="ctr"/>
            <a:r>
              <a:rPr lang="sk-SK" sz="5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Sila a pohyb</a:t>
            </a:r>
            <a:endParaRPr lang="sk-SK" sz="5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991673" y="1701949"/>
            <a:ext cx="6286544" cy="1785950"/>
          </a:xfrm>
        </p:spPr>
        <p:txBody>
          <a:bodyPr>
            <a:noAutofit/>
          </a:bodyPr>
          <a:lstStyle/>
          <a:p>
            <a:pPr algn="ctr"/>
            <a:r>
              <a:rPr lang="sk-SK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Otáčavé účinky sily</a:t>
            </a:r>
            <a:endParaRPr lang="sk-SK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218" name="Picture 2" descr="https://cartoonstudio.files.wordpress.com/2009/04/archimedes.jpg?w=450&amp;h=27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992" y="2594924"/>
            <a:ext cx="4286250" cy="2657476"/>
          </a:xfrm>
          <a:prstGeom prst="rect">
            <a:avLst/>
          </a:prstGeom>
          <a:noFill/>
        </p:spPr>
      </p:pic>
      <p:sp>
        <p:nvSpPr>
          <p:cNvPr id="4" name="BlokTextu 3"/>
          <p:cNvSpPr txBox="1"/>
          <p:nvPr/>
        </p:nvSpPr>
        <p:spPr>
          <a:xfrm>
            <a:off x="3419872" y="5661248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Fyzika 8. ročník</a:t>
            </a:r>
            <a:endParaRPr lang="sk-SK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3" grpId="1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fyzweb.cz/materialy/sily/paka/kolec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2707" y="2895206"/>
            <a:ext cx="2595642" cy="2149193"/>
          </a:xfrm>
          <a:prstGeom prst="rect">
            <a:avLst/>
          </a:prstGeom>
          <a:noFill/>
        </p:spPr>
      </p:pic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340135" y="2076"/>
            <a:ext cx="8189295" cy="5421216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sk-SK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Sila môže mať na teleso otáčavý účinok.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sk-SK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Teleso, ktoré sa môže pôsobením sily otáčať okolo osi nazývame páka.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sk-SK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Pákou môže byť vlastne akékoľvek teleso</a:t>
            </a:r>
            <a:r>
              <a:rPr lang="sk-SK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>
              <a:lnSpc>
                <a:spcPct val="150000"/>
              </a:lnSpc>
            </a:pPr>
            <a:endParaRPr lang="sk-SK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buNone/>
            </a:pPr>
            <a:endParaRPr lang="sk-SK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3556" name="Picture 4" descr="http://pngimg.com/upload/scissors_PNG3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490785">
            <a:off x="3612277" y="3082789"/>
            <a:ext cx="1939060" cy="1295946"/>
          </a:xfrm>
          <a:prstGeom prst="rect">
            <a:avLst/>
          </a:prstGeom>
          <a:noFill/>
        </p:spPr>
      </p:pic>
      <p:pic>
        <p:nvPicPr>
          <p:cNvPr id="23558" name="Picture 6" descr="http://www.holdontools.com/shop/media/catalog/product/cache/1/image/9df78eab33525d08d6e5fb8d27136e95/h/n/hn00110_7_vde_combination_plier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1686" y="4917413"/>
            <a:ext cx="1746195" cy="1887065"/>
          </a:xfrm>
          <a:prstGeom prst="rect">
            <a:avLst/>
          </a:prstGeom>
          <a:noFill/>
        </p:spPr>
      </p:pic>
      <p:pic>
        <p:nvPicPr>
          <p:cNvPr id="23560" name="Picture 8" descr="https://s-media-cache-ak0.pinimg.com/736x/fc/c5/ea/fcc5ea16bad687c6e3065176c1bdae7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4827" y="2924348"/>
            <a:ext cx="2247492" cy="1937339"/>
          </a:xfrm>
          <a:prstGeom prst="rect">
            <a:avLst/>
          </a:prstGeom>
          <a:noFill/>
        </p:spPr>
      </p:pic>
      <p:pic>
        <p:nvPicPr>
          <p:cNvPr id="23566" name="Picture 14" descr="http://uncrate.com/p/2011/08/bike-fork-bottle-opener-xl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871218" y="5044400"/>
            <a:ext cx="2103160" cy="1300924"/>
          </a:xfrm>
          <a:prstGeom prst="rect">
            <a:avLst/>
          </a:prstGeom>
          <a:noFill/>
        </p:spPr>
      </p:pic>
      <p:pic>
        <p:nvPicPr>
          <p:cNvPr id="23564" name="Picture 12" descr="http://cms.bbcomcdn.com/fun/images/2012/3d-biceps-image1_03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5241" y="5166017"/>
            <a:ext cx="2551393" cy="14401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2176" y="245628"/>
            <a:ext cx="7467600" cy="490066"/>
          </a:xfrm>
        </p:spPr>
        <p:txBody>
          <a:bodyPr>
            <a:noAutofit/>
          </a:bodyPr>
          <a:lstStyle/>
          <a:p>
            <a:pPr algn="ctr"/>
            <a:r>
              <a:rPr lang="sk-SK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páka</a:t>
            </a:r>
            <a:endParaRPr lang="sk-SK" sz="32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287524" y="3424703"/>
            <a:ext cx="8388932" cy="364977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sk-SK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Každá </a:t>
            </a:r>
            <a:r>
              <a:rPr lang="sk-SK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páka má os otáčania, okolo ktorej sa otáča.</a:t>
            </a:r>
          </a:p>
          <a:p>
            <a:pPr marL="0" indent="0" algn="ctr">
              <a:buNone/>
            </a:pPr>
            <a:r>
              <a:rPr lang="sk-SK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sk-SK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páku pôsobia väčšinou dve sily.</a:t>
            </a:r>
          </a:p>
          <a:p>
            <a:pPr marL="0" indent="0" algn="ctr">
              <a:buNone/>
            </a:pPr>
            <a:r>
              <a:rPr lang="sk-SK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Vzdialenosť </a:t>
            </a:r>
            <a:r>
              <a:rPr lang="sk-SK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pôsobiska sily od osi otáčania sa </a:t>
            </a:r>
            <a:r>
              <a:rPr lang="sk-SK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indent="0" algn="ctr">
              <a:buNone/>
            </a:pPr>
            <a:r>
              <a:rPr lang="sk-SK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nazýva </a:t>
            </a:r>
            <a:r>
              <a:rPr lang="sk-SK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rameno sily</a:t>
            </a:r>
          </a:p>
          <a:p>
            <a:pPr marL="0" indent="0" algn="ctr">
              <a:buNone/>
            </a:pPr>
            <a:r>
              <a:rPr lang="sk-SK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sk-SK" sz="3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sk-SK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rameno sily F</a:t>
            </a:r>
            <a:r>
              <a:rPr lang="sk-SK" sz="3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k-SK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r>
              <a:rPr lang="sk-SK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sk-SK" sz="3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sk-SK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rameno sily F</a:t>
            </a:r>
            <a:r>
              <a:rPr lang="sk-SK" sz="3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sk-SK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sk-SK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" name="Skupina 5"/>
          <p:cNvGrpSpPr/>
          <p:nvPr/>
        </p:nvGrpSpPr>
        <p:grpSpPr>
          <a:xfrm>
            <a:off x="1354750" y="764704"/>
            <a:ext cx="6003439" cy="2304256"/>
            <a:chOff x="1354750" y="764704"/>
            <a:chExt cx="6003439" cy="2304256"/>
          </a:xfrm>
        </p:grpSpPr>
        <p:grpSp>
          <p:nvGrpSpPr>
            <p:cNvPr id="33" name="Skupina 32"/>
            <p:cNvGrpSpPr/>
            <p:nvPr/>
          </p:nvGrpSpPr>
          <p:grpSpPr>
            <a:xfrm>
              <a:off x="1979712" y="1484784"/>
              <a:ext cx="4464496" cy="504056"/>
              <a:chOff x="1979712" y="1484784"/>
              <a:chExt cx="4464496" cy="504056"/>
            </a:xfrm>
          </p:grpSpPr>
          <p:sp>
            <p:nvSpPr>
              <p:cNvPr id="4" name="Obdĺžnik 3"/>
              <p:cNvSpPr/>
              <p:nvPr/>
            </p:nvSpPr>
            <p:spPr>
              <a:xfrm>
                <a:off x="1979712" y="1484784"/>
                <a:ext cx="4464496" cy="14401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5" name="Rovnoramenný trojuholník 4"/>
              <p:cNvSpPr/>
              <p:nvPr/>
            </p:nvSpPr>
            <p:spPr>
              <a:xfrm>
                <a:off x="4067944" y="1628800"/>
                <a:ext cx="288032" cy="360040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</p:grpSp>
        <p:grpSp>
          <p:nvGrpSpPr>
            <p:cNvPr id="34" name="Skupina 33"/>
            <p:cNvGrpSpPr/>
            <p:nvPr/>
          </p:nvGrpSpPr>
          <p:grpSpPr>
            <a:xfrm>
              <a:off x="2915816" y="1628800"/>
              <a:ext cx="288032" cy="1440160"/>
              <a:chOff x="2915816" y="1628800"/>
              <a:chExt cx="288032" cy="1440160"/>
            </a:xfrm>
          </p:grpSpPr>
          <p:grpSp>
            <p:nvGrpSpPr>
              <p:cNvPr id="17" name="Skupina 16"/>
              <p:cNvGrpSpPr/>
              <p:nvPr/>
            </p:nvGrpSpPr>
            <p:grpSpPr>
              <a:xfrm>
                <a:off x="2915816" y="1628800"/>
                <a:ext cx="288032" cy="360040"/>
                <a:chOff x="2195736" y="2276872"/>
                <a:chExt cx="792088" cy="936104"/>
              </a:xfrm>
            </p:grpSpPr>
            <p:sp>
              <p:nvSpPr>
                <p:cNvPr id="8" name="Vývojový diagram: magnetický disk 7"/>
                <p:cNvSpPr/>
                <p:nvPr/>
              </p:nvSpPr>
              <p:spPr>
                <a:xfrm>
                  <a:off x="2195736" y="2564904"/>
                  <a:ext cx="792088" cy="648072"/>
                </a:xfrm>
                <a:prstGeom prst="flowChartMagneticDisk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  <p:sp>
              <p:nvSpPr>
                <p:cNvPr id="16" name="Obdĺžnik 15"/>
                <p:cNvSpPr/>
                <p:nvPr/>
              </p:nvSpPr>
              <p:spPr>
                <a:xfrm>
                  <a:off x="2555776" y="2276872"/>
                  <a:ext cx="45719" cy="360040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</p:grpSp>
          <p:grpSp>
            <p:nvGrpSpPr>
              <p:cNvPr id="18" name="Skupina 17"/>
              <p:cNvGrpSpPr/>
              <p:nvPr/>
            </p:nvGrpSpPr>
            <p:grpSpPr>
              <a:xfrm>
                <a:off x="2915816" y="1988840"/>
                <a:ext cx="288032" cy="360040"/>
                <a:chOff x="2195736" y="2276872"/>
                <a:chExt cx="792088" cy="936104"/>
              </a:xfrm>
            </p:grpSpPr>
            <p:sp>
              <p:nvSpPr>
                <p:cNvPr id="19" name="Vývojový diagram: magnetický disk 18"/>
                <p:cNvSpPr/>
                <p:nvPr/>
              </p:nvSpPr>
              <p:spPr>
                <a:xfrm>
                  <a:off x="2195736" y="2564904"/>
                  <a:ext cx="792088" cy="648072"/>
                </a:xfrm>
                <a:prstGeom prst="flowChartMagneticDisk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  <p:sp>
              <p:nvSpPr>
                <p:cNvPr id="20" name="Obdĺžnik 19"/>
                <p:cNvSpPr/>
                <p:nvPr/>
              </p:nvSpPr>
              <p:spPr>
                <a:xfrm>
                  <a:off x="2555776" y="2276872"/>
                  <a:ext cx="45719" cy="360040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</p:grpSp>
          <p:grpSp>
            <p:nvGrpSpPr>
              <p:cNvPr id="21" name="Skupina 20"/>
              <p:cNvGrpSpPr/>
              <p:nvPr/>
            </p:nvGrpSpPr>
            <p:grpSpPr>
              <a:xfrm>
                <a:off x="2915816" y="2348880"/>
                <a:ext cx="288032" cy="360040"/>
                <a:chOff x="2195736" y="2276872"/>
                <a:chExt cx="792088" cy="936104"/>
              </a:xfrm>
            </p:grpSpPr>
            <p:sp>
              <p:nvSpPr>
                <p:cNvPr id="22" name="Vývojový diagram: magnetický disk 21"/>
                <p:cNvSpPr/>
                <p:nvPr/>
              </p:nvSpPr>
              <p:spPr>
                <a:xfrm>
                  <a:off x="2195736" y="2564904"/>
                  <a:ext cx="792088" cy="648072"/>
                </a:xfrm>
                <a:prstGeom prst="flowChartMagneticDisk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  <p:sp>
              <p:nvSpPr>
                <p:cNvPr id="23" name="Obdĺžnik 22"/>
                <p:cNvSpPr/>
                <p:nvPr/>
              </p:nvSpPr>
              <p:spPr>
                <a:xfrm>
                  <a:off x="2555776" y="2276872"/>
                  <a:ext cx="45719" cy="360040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</p:grpSp>
          <p:grpSp>
            <p:nvGrpSpPr>
              <p:cNvPr id="24" name="Skupina 23"/>
              <p:cNvGrpSpPr/>
              <p:nvPr/>
            </p:nvGrpSpPr>
            <p:grpSpPr>
              <a:xfrm>
                <a:off x="2915816" y="2708920"/>
                <a:ext cx="288032" cy="360040"/>
                <a:chOff x="2195736" y="2276872"/>
                <a:chExt cx="792088" cy="936104"/>
              </a:xfrm>
            </p:grpSpPr>
            <p:sp>
              <p:nvSpPr>
                <p:cNvPr id="25" name="Vývojový diagram: magnetický disk 24"/>
                <p:cNvSpPr/>
                <p:nvPr/>
              </p:nvSpPr>
              <p:spPr>
                <a:xfrm>
                  <a:off x="2195736" y="2564904"/>
                  <a:ext cx="792088" cy="648072"/>
                </a:xfrm>
                <a:prstGeom prst="flowChartMagneticDisk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  <p:sp>
              <p:nvSpPr>
                <p:cNvPr id="26" name="Obdĺžnik 25"/>
                <p:cNvSpPr/>
                <p:nvPr/>
              </p:nvSpPr>
              <p:spPr>
                <a:xfrm>
                  <a:off x="2555776" y="2276872"/>
                  <a:ext cx="45719" cy="360040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</p:grpSp>
        </p:grpSp>
        <p:grpSp>
          <p:nvGrpSpPr>
            <p:cNvPr id="35" name="Skupina 34"/>
            <p:cNvGrpSpPr/>
            <p:nvPr/>
          </p:nvGrpSpPr>
          <p:grpSpPr>
            <a:xfrm>
              <a:off x="6228184" y="1628800"/>
              <a:ext cx="288032" cy="720080"/>
              <a:chOff x="6228184" y="1628800"/>
              <a:chExt cx="288032" cy="720080"/>
            </a:xfrm>
          </p:grpSpPr>
          <p:grpSp>
            <p:nvGrpSpPr>
              <p:cNvPr id="27" name="Skupina 26"/>
              <p:cNvGrpSpPr/>
              <p:nvPr/>
            </p:nvGrpSpPr>
            <p:grpSpPr>
              <a:xfrm>
                <a:off x="6228184" y="1628800"/>
                <a:ext cx="288032" cy="360040"/>
                <a:chOff x="2195736" y="2276872"/>
                <a:chExt cx="792088" cy="936104"/>
              </a:xfrm>
            </p:grpSpPr>
            <p:sp>
              <p:nvSpPr>
                <p:cNvPr id="28" name="Vývojový diagram: magnetický disk 27"/>
                <p:cNvSpPr/>
                <p:nvPr/>
              </p:nvSpPr>
              <p:spPr>
                <a:xfrm>
                  <a:off x="2195736" y="2564904"/>
                  <a:ext cx="792088" cy="648072"/>
                </a:xfrm>
                <a:prstGeom prst="flowChartMagneticDisk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  <p:sp>
              <p:nvSpPr>
                <p:cNvPr id="29" name="Obdĺžnik 28"/>
                <p:cNvSpPr/>
                <p:nvPr/>
              </p:nvSpPr>
              <p:spPr>
                <a:xfrm>
                  <a:off x="2555776" y="2276872"/>
                  <a:ext cx="45719" cy="360040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</p:grpSp>
          <p:grpSp>
            <p:nvGrpSpPr>
              <p:cNvPr id="30" name="Skupina 29"/>
              <p:cNvGrpSpPr/>
              <p:nvPr/>
            </p:nvGrpSpPr>
            <p:grpSpPr>
              <a:xfrm>
                <a:off x="6228184" y="1988840"/>
                <a:ext cx="288032" cy="360040"/>
                <a:chOff x="2195736" y="2276872"/>
                <a:chExt cx="792088" cy="936104"/>
              </a:xfrm>
            </p:grpSpPr>
            <p:sp>
              <p:nvSpPr>
                <p:cNvPr id="31" name="Vývojový diagram: magnetický disk 30"/>
                <p:cNvSpPr/>
                <p:nvPr/>
              </p:nvSpPr>
              <p:spPr>
                <a:xfrm>
                  <a:off x="2195736" y="2564904"/>
                  <a:ext cx="792088" cy="648072"/>
                </a:xfrm>
                <a:prstGeom prst="flowChartMagneticDisk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  <p:sp>
              <p:nvSpPr>
                <p:cNvPr id="32" name="Obdĺžnik 31"/>
                <p:cNvSpPr/>
                <p:nvPr/>
              </p:nvSpPr>
              <p:spPr>
                <a:xfrm>
                  <a:off x="2555776" y="2276872"/>
                  <a:ext cx="45719" cy="360040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</p:grpSp>
        </p:grpSp>
        <p:grpSp>
          <p:nvGrpSpPr>
            <p:cNvPr id="37" name="Skupina 36"/>
            <p:cNvGrpSpPr/>
            <p:nvPr/>
          </p:nvGrpSpPr>
          <p:grpSpPr>
            <a:xfrm>
              <a:off x="2339752" y="1628800"/>
              <a:ext cx="720080" cy="936104"/>
              <a:chOff x="2339752" y="1628800"/>
              <a:chExt cx="720080" cy="936104"/>
            </a:xfrm>
          </p:grpSpPr>
          <p:cxnSp>
            <p:nvCxnSpPr>
              <p:cNvPr id="7" name="Rovná spojovacia šípka 6"/>
              <p:cNvCxnSpPr/>
              <p:nvPr/>
            </p:nvCxnSpPr>
            <p:spPr>
              <a:xfrm>
                <a:off x="3059832" y="1628800"/>
                <a:ext cx="0" cy="936104"/>
              </a:xfrm>
              <a:prstGeom prst="straightConnector1">
                <a:avLst/>
              </a:prstGeom>
              <a:ln w="38100">
                <a:solidFill>
                  <a:srgbClr val="FFC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BlokTextu 35"/>
              <p:cNvSpPr txBox="1"/>
              <p:nvPr/>
            </p:nvSpPr>
            <p:spPr>
              <a:xfrm>
                <a:off x="2339752" y="1988840"/>
                <a:ext cx="66061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k-SK" sz="2400" b="1" dirty="0" smtClean="0">
                    <a:solidFill>
                      <a:srgbClr val="FFC000"/>
                    </a:solidFill>
                  </a:rPr>
                  <a:t>F</a:t>
                </a:r>
                <a:r>
                  <a:rPr lang="sk-SK" sz="2400" b="1" baseline="-25000" dirty="0" smtClean="0">
                    <a:solidFill>
                      <a:srgbClr val="FFC000"/>
                    </a:solidFill>
                  </a:rPr>
                  <a:t>1</a:t>
                </a:r>
                <a:endParaRPr lang="sk-SK" sz="2400" b="1" dirty="0">
                  <a:solidFill>
                    <a:srgbClr val="FFC000"/>
                  </a:solidFill>
                </a:endParaRPr>
              </a:p>
            </p:txBody>
          </p:sp>
        </p:grpSp>
        <p:grpSp>
          <p:nvGrpSpPr>
            <p:cNvPr id="41" name="Skupina 40"/>
            <p:cNvGrpSpPr/>
            <p:nvPr/>
          </p:nvGrpSpPr>
          <p:grpSpPr>
            <a:xfrm>
              <a:off x="6372200" y="1628800"/>
              <a:ext cx="985882" cy="533673"/>
              <a:chOff x="6372200" y="1628800"/>
              <a:chExt cx="985882" cy="533673"/>
            </a:xfrm>
          </p:grpSpPr>
          <p:cxnSp>
            <p:nvCxnSpPr>
              <p:cNvPr id="38" name="Rovná spojovacia šípka 37"/>
              <p:cNvCxnSpPr/>
              <p:nvPr/>
            </p:nvCxnSpPr>
            <p:spPr>
              <a:xfrm>
                <a:off x="6372200" y="1628800"/>
                <a:ext cx="0" cy="504056"/>
              </a:xfrm>
              <a:prstGeom prst="straightConnector1">
                <a:avLst/>
              </a:prstGeom>
              <a:ln w="38100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BlokTextu 39"/>
              <p:cNvSpPr txBox="1"/>
              <p:nvPr/>
            </p:nvSpPr>
            <p:spPr>
              <a:xfrm>
                <a:off x="6588224" y="1700808"/>
                <a:ext cx="7698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k-SK" sz="2400" b="1" dirty="0" smtClean="0">
                    <a:solidFill>
                      <a:srgbClr val="C00000"/>
                    </a:solidFill>
                  </a:rPr>
                  <a:t>F</a:t>
                </a:r>
                <a:r>
                  <a:rPr lang="sk-SK" sz="2400" b="1" baseline="-25000" dirty="0" smtClean="0">
                    <a:solidFill>
                      <a:srgbClr val="C00000"/>
                    </a:solidFill>
                  </a:rPr>
                  <a:t>2</a:t>
                </a:r>
                <a:endParaRPr lang="sk-SK" sz="2400" b="1" dirty="0">
                  <a:solidFill>
                    <a:srgbClr val="C00000"/>
                  </a:solidFill>
                </a:endParaRPr>
              </a:p>
            </p:txBody>
          </p:sp>
        </p:grpSp>
        <p:grpSp>
          <p:nvGrpSpPr>
            <p:cNvPr id="45" name="Skupina 44"/>
            <p:cNvGrpSpPr/>
            <p:nvPr/>
          </p:nvGrpSpPr>
          <p:grpSpPr>
            <a:xfrm>
              <a:off x="4355976" y="1700808"/>
              <a:ext cx="1872208" cy="1161420"/>
              <a:chOff x="4139952" y="332656"/>
              <a:chExt cx="1872208" cy="1161420"/>
            </a:xfrm>
          </p:grpSpPr>
          <p:cxnSp>
            <p:nvCxnSpPr>
              <p:cNvPr id="43" name="Rovná spojovacia šípka 42"/>
              <p:cNvCxnSpPr/>
              <p:nvPr/>
            </p:nvCxnSpPr>
            <p:spPr>
              <a:xfrm flipH="1" flipV="1">
                <a:off x="4139952" y="332656"/>
                <a:ext cx="720080" cy="720080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" name="BlokTextu 43"/>
              <p:cNvSpPr txBox="1"/>
              <p:nvPr/>
            </p:nvSpPr>
            <p:spPr>
              <a:xfrm>
                <a:off x="4427984" y="1124744"/>
                <a:ext cx="158417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k-SK" dirty="0" smtClean="0">
                    <a:solidFill>
                      <a:srgbClr val="00B0F0"/>
                    </a:solidFill>
                  </a:rPr>
                  <a:t>os otáčania </a:t>
                </a:r>
                <a:endParaRPr lang="sk-SK" dirty="0">
                  <a:solidFill>
                    <a:srgbClr val="00B0F0"/>
                  </a:solidFill>
                </a:endParaRPr>
              </a:p>
            </p:txBody>
          </p:sp>
        </p:grpSp>
        <p:grpSp>
          <p:nvGrpSpPr>
            <p:cNvPr id="51" name="Skupina 50"/>
            <p:cNvGrpSpPr/>
            <p:nvPr/>
          </p:nvGrpSpPr>
          <p:grpSpPr>
            <a:xfrm>
              <a:off x="3059832" y="764704"/>
              <a:ext cx="1152128" cy="648072"/>
              <a:chOff x="3059832" y="764704"/>
              <a:chExt cx="1152128" cy="648072"/>
            </a:xfrm>
          </p:grpSpPr>
          <p:sp>
            <p:nvSpPr>
              <p:cNvPr id="46" name="Ľavá zložená zátvorka 45"/>
              <p:cNvSpPr/>
              <p:nvPr/>
            </p:nvSpPr>
            <p:spPr>
              <a:xfrm rot="5400000">
                <a:off x="3491880" y="692696"/>
                <a:ext cx="288032" cy="1152128"/>
              </a:xfrm>
              <a:prstGeom prst="leftBrace">
                <a:avLst>
                  <a:gd name="adj1" fmla="val 48016"/>
                  <a:gd name="adj2" fmla="val 50000"/>
                </a:avLst>
              </a:prstGeom>
              <a:ln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49" name="BlokTextu 48"/>
              <p:cNvSpPr txBox="1"/>
              <p:nvPr/>
            </p:nvSpPr>
            <p:spPr>
              <a:xfrm>
                <a:off x="3491880" y="764704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k-SK" b="1" dirty="0" smtClean="0">
                    <a:solidFill>
                      <a:srgbClr val="FFC000"/>
                    </a:solidFill>
                  </a:rPr>
                  <a:t>r</a:t>
                </a:r>
                <a:r>
                  <a:rPr lang="sk-SK" b="1" baseline="-25000" dirty="0" smtClean="0">
                    <a:solidFill>
                      <a:srgbClr val="FFC000"/>
                    </a:solidFill>
                  </a:rPr>
                  <a:t>1</a:t>
                </a:r>
                <a:endParaRPr lang="sk-SK" b="1" dirty="0">
                  <a:solidFill>
                    <a:srgbClr val="FFC000"/>
                  </a:solidFill>
                </a:endParaRPr>
              </a:p>
            </p:txBody>
          </p:sp>
        </p:grpSp>
        <p:grpSp>
          <p:nvGrpSpPr>
            <p:cNvPr id="52" name="Skupina 51"/>
            <p:cNvGrpSpPr/>
            <p:nvPr/>
          </p:nvGrpSpPr>
          <p:grpSpPr>
            <a:xfrm>
              <a:off x="4211960" y="764704"/>
              <a:ext cx="2160240" cy="648072"/>
              <a:chOff x="4211960" y="764704"/>
              <a:chExt cx="2160240" cy="648072"/>
            </a:xfrm>
          </p:grpSpPr>
          <p:sp>
            <p:nvSpPr>
              <p:cNvPr id="47" name="Ľavá zložená zátvorka 46"/>
              <p:cNvSpPr/>
              <p:nvPr/>
            </p:nvSpPr>
            <p:spPr>
              <a:xfrm rot="5400000">
                <a:off x="5148064" y="188640"/>
                <a:ext cx="288032" cy="2160240"/>
              </a:xfrm>
              <a:prstGeom prst="leftBrace">
                <a:avLst>
                  <a:gd name="adj1" fmla="val 48016"/>
                  <a:gd name="adj2" fmla="val 50000"/>
                </a:avLst>
              </a:prstGeom>
              <a:ln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50" name="BlokTextu 49"/>
              <p:cNvSpPr txBox="1"/>
              <p:nvPr/>
            </p:nvSpPr>
            <p:spPr>
              <a:xfrm>
                <a:off x="5076056" y="764704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k-SK" b="1" dirty="0" smtClean="0">
                    <a:solidFill>
                      <a:srgbClr val="C00000"/>
                    </a:solidFill>
                  </a:rPr>
                  <a:t>r</a:t>
                </a:r>
                <a:r>
                  <a:rPr lang="sk-SK" b="1" baseline="-25000" dirty="0" smtClean="0">
                    <a:solidFill>
                      <a:srgbClr val="C00000"/>
                    </a:solidFill>
                  </a:rPr>
                  <a:t>2</a:t>
                </a:r>
                <a:endParaRPr lang="sk-SK" b="1" dirty="0">
                  <a:solidFill>
                    <a:srgbClr val="C00000"/>
                  </a:solidFill>
                </a:endParaRPr>
              </a:p>
            </p:txBody>
          </p:sp>
        </p:grpSp>
        <p:sp>
          <p:nvSpPr>
            <p:cNvPr id="58" name="Zahnutá šípka doprava 57"/>
            <p:cNvSpPr/>
            <p:nvPr/>
          </p:nvSpPr>
          <p:spPr>
            <a:xfrm rot="20405740">
              <a:off x="1354750" y="1732363"/>
              <a:ext cx="369005" cy="1046541"/>
            </a:xfrm>
            <a:prstGeom prst="curvedRightArrow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>
                <a:solidFill>
                  <a:schemeClr val="tx1"/>
                </a:solidFill>
              </a:endParaRPr>
            </a:p>
          </p:txBody>
        </p:sp>
        <p:sp>
          <p:nvSpPr>
            <p:cNvPr id="59" name="Zahnutá šípka doľava 58"/>
            <p:cNvSpPr/>
            <p:nvPr/>
          </p:nvSpPr>
          <p:spPr>
            <a:xfrm rot="815646">
              <a:off x="6998149" y="1655983"/>
              <a:ext cx="360040" cy="1080120"/>
            </a:xfrm>
            <a:prstGeom prst="curvedLeftArrow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/>
          </a:bodyPr>
          <a:lstStyle/>
          <a:p>
            <a:pPr algn="ctr"/>
            <a:r>
              <a:rPr lang="sk-SK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Moment sily</a:t>
            </a:r>
            <a:endParaRPr lang="sk-SK" sz="32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107504" y="1196752"/>
            <a:ext cx="8568952" cy="5277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k-SK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Otáčavý účinok sily charakterizuje fyzikálna veličina </a:t>
            </a:r>
            <a:r>
              <a:rPr lang="sk-SK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moment sily. </a:t>
            </a:r>
          </a:p>
          <a:p>
            <a:pPr marL="0" indent="0" algn="ctr">
              <a:buNone/>
            </a:pPr>
            <a:r>
              <a:rPr lang="sk-SK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Označuje sa </a:t>
            </a:r>
            <a:r>
              <a:rPr lang="sk-SK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M, </a:t>
            </a:r>
            <a:r>
              <a:rPr lang="sk-SK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jeho základná jednotka je </a:t>
            </a:r>
            <a:r>
              <a:rPr lang="sk-SK" sz="3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newtonmeter</a:t>
            </a:r>
            <a:r>
              <a:rPr lang="sk-SK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k-SK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značka </a:t>
            </a:r>
            <a:r>
              <a:rPr lang="sk-SK" sz="3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N.m</a:t>
            </a:r>
            <a:r>
              <a:rPr lang="sk-SK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buNone/>
            </a:pPr>
            <a:r>
              <a:rPr lang="sk-SK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Moment sily vypočítame ako súčin veľkosti sily a jej ramena</a:t>
            </a:r>
            <a:r>
              <a:rPr lang="sk-SK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buNone/>
            </a:pPr>
            <a:endParaRPr lang="sk-SK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sk-SK" sz="3600" b="1" i="1" dirty="0">
                <a:solidFill>
                  <a:srgbClr val="FF0000"/>
                </a:solidFill>
                <a:latin typeface="Bookman Old Style" pitchFamily="18" charset="0"/>
              </a:rPr>
              <a:t>M= F. r</a:t>
            </a:r>
          </a:p>
          <a:p>
            <a:pPr marL="0" indent="0" algn="ctr">
              <a:buNone/>
            </a:pPr>
            <a:endParaRPr lang="sk-SK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sk-SK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endParaRPr lang="sk-SK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4" name="Obdĺžnik 3"/>
          <p:cNvSpPr/>
          <p:nvPr/>
        </p:nvSpPr>
        <p:spPr>
          <a:xfrm>
            <a:off x="3203848" y="4437112"/>
            <a:ext cx="2592288" cy="115212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467600" cy="634082"/>
          </a:xfrm>
        </p:spPr>
        <p:txBody>
          <a:bodyPr>
            <a:normAutofit/>
          </a:bodyPr>
          <a:lstStyle/>
          <a:p>
            <a:pPr algn="ctr"/>
            <a:r>
              <a:rPr lang="sk-SK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Rovnováha na páke</a:t>
            </a:r>
            <a:endParaRPr lang="sk-SK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8147248" cy="542121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k-SK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 je páka v pokoji, nastala rovnováha na páke.</a:t>
            </a:r>
          </a:p>
          <a:p>
            <a:pPr marL="0" indent="0" algn="ctr">
              <a:buNone/>
            </a:pPr>
            <a:r>
              <a:rPr lang="sk-SK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Páka je v rovnováhe vtedy, keď sa rušia otáčavé účinky všetkých síl, ktoré na ňu pôsobia</a:t>
            </a:r>
            <a:r>
              <a:rPr lang="sk-SK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buNone/>
            </a:pPr>
            <a:endParaRPr lang="sk-SK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sk-SK" sz="3200" b="1" dirty="0">
                <a:solidFill>
                  <a:srgbClr val="C00000"/>
                </a:solidFill>
                <a:latin typeface="Bookman Old Style" pitchFamily="18" charset="0"/>
              </a:rPr>
              <a:t>M</a:t>
            </a:r>
            <a:r>
              <a:rPr lang="sk-SK" sz="3200" b="1" baseline="-25000" dirty="0">
                <a:solidFill>
                  <a:srgbClr val="C00000"/>
                </a:solidFill>
                <a:latin typeface="Bookman Old Style" pitchFamily="18" charset="0"/>
              </a:rPr>
              <a:t>1</a:t>
            </a:r>
            <a:r>
              <a:rPr lang="sk-SK" sz="3200" b="1" dirty="0">
                <a:solidFill>
                  <a:srgbClr val="C00000"/>
                </a:solidFill>
                <a:latin typeface="Bookman Old Style" pitchFamily="18" charset="0"/>
              </a:rPr>
              <a:t> = M</a:t>
            </a:r>
            <a:r>
              <a:rPr lang="sk-SK" sz="3200" b="1" baseline="-25000" dirty="0">
                <a:solidFill>
                  <a:srgbClr val="C00000"/>
                </a:solidFill>
                <a:latin typeface="Bookman Old Style" pitchFamily="18" charset="0"/>
              </a:rPr>
              <a:t>2</a:t>
            </a:r>
          </a:p>
          <a:p>
            <a:pPr marL="0" indent="0" algn="ctr">
              <a:buNone/>
            </a:pPr>
            <a:endParaRPr lang="sk-SK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266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67666" y="3676863"/>
            <a:ext cx="3326315" cy="701982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</p:pic>
      <p:grpSp>
        <p:nvGrpSpPr>
          <p:cNvPr id="6" name="Skupina 5"/>
          <p:cNvGrpSpPr/>
          <p:nvPr/>
        </p:nvGrpSpPr>
        <p:grpSpPr>
          <a:xfrm>
            <a:off x="1367573" y="4581128"/>
            <a:ext cx="6099590" cy="1800200"/>
            <a:chOff x="1354750" y="764704"/>
            <a:chExt cx="6099590" cy="2304256"/>
          </a:xfrm>
        </p:grpSpPr>
        <p:grpSp>
          <p:nvGrpSpPr>
            <p:cNvPr id="7" name="Skupina 32"/>
            <p:cNvGrpSpPr/>
            <p:nvPr/>
          </p:nvGrpSpPr>
          <p:grpSpPr>
            <a:xfrm>
              <a:off x="1979712" y="1484784"/>
              <a:ext cx="4464496" cy="504056"/>
              <a:chOff x="1979712" y="1484784"/>
              <a:chExt cx="4464496" cy="504056"/>
            </a:xfrm>
          </p:grpSpPr>
          <p:sp>
            <p:nvSpPr>
              <p:cNvPr id="42" name="Obdĺžnik 3"/>
              <p:cNvSpPr/>
              <p:nvPr/>
            </p:nvSpPr>
            <p:spPr>
              <a:xfrm>
                <a:off x="1979712" y="1484784"/>
                <a:ext cx="4464496" cy="14401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43" name="Rovnoramenný trojuholník 4"/>
              <p:cNvSpPr/>
              <p:nvPr/>
            </p:nvSpPr>
            <p:spPr>
              <a:xfrm>
                <a:off x="4067944" y="1628800"/>
                <a:ext cx="288032" cy="360040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</p:grpSp>
        <p:grpSp>
          <p:nvGrpSpPr>
            <p:cNvPr id="8" name="Skupina 33"/>
            <p:cNvGrpSpPr/>
            <p:nvPr/>
          </p:nvGrpSpPr>
          <p:grpSpPr>
            <a:xfrm>
              <a:off x="2915816" y="1628800"/>
              <a:ext cx="288032" cy="1440160"/>
              <a:chOff x="2915816" y="1628800"/>
              <a:chExt cx="288032" cy="1440160"/>
            </a:xfrm>
          </p:grpSpPr>
          <p:grpSp>
            <p:nvGrpSpPr>
              <p:cNvPr id="30" name="Skupina 16"/>
              <p:cNvGrpSpPr/>
              <p:nvPr/>
            </p:nvGrpSpPr>
            <p:grpSpPr>
              <a:xfrm>
                <a:off x="2915816" y="1628800"/>
                <a:ext cx="288032" cy="360040"/>
                <a:chOff x="2195736" y="2276872"/>
                <a:chExt cx="792088" cy="936104"/>
              </a:xfrm>
            </p:grpSpPr>
            <p:sp>
              <p:nvSpPr>
                <p:cNvPr id="40" name="Vývojový diagram: magnetický disk 7"/>
                <p:cNvSpPr/>
                <p:nvPr/>
              </p:nvSpPr>
              <p:spPr>
                <a:xfrm>
                  <a:off x="2195736" y="2564904"/>
                  <a:ext cx="792088" cy="648072"/>
                </a:xfrm>
                <a:prstGeom prst="flowChartMagneticDisk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  <p:sp>
              <p:nvSpPr>
                <p:cNvPr id="41" name="Obdĺžnik 40"/>
                <p:cNvSpPr/>
                <p:nvPr/>
              </p:nvSpPr>
              <p:spPr>
                <a:xfrm>
                  <a:off x="2555776" y="2276872"/>
                  <a:ext cx="45719" cy="360040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</p:grpSp>
          <p:grpSp>
            <p:nvGrpSpPr>
              <p:cNvPr id="31" name="Skupina 17"/>
              <p:cNvGrpSpPr/>
              <p:nvPr/>
            </p:nvGrpSpPr>
            <p:grpSpPr>
              <a:xfrm>
                <a:off x="2915816" y="1988840"/>
                <a:ext cx="288032" cy="360040"/>
                <a:chOff x="2195736" y="2276872"/>
                <a:chExt cx="792088" cy="936104"/>
              </a:xfrm>
            </p:grpSpPr>
            <p:sp>
              <p:nvSpPr>
                <p:cNvPr id="38" name="Vývojový diagram: magnetický disk 37"/>
                <p:cNvSpPr/>
                <p:nvPr/>
              </p:nvSpPr>
              <p:spPr>
                <a:xfrm>
                  <a:off x="2195736" y="2564904"/>
                  <a:ext cx="792088" cy="648072"/>
                </a:xfrm>
                <a:prstGeom prst="flowChartMagneticDisk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  <p:sp>
              <p:nvSpPr>
                <p:cNvPr id="39" name="Obdĺžnik 19"/>
                <p:cNvSpPr/>
                <p:nvPr/>
              </p:nvSpPr>
              <p:spPr>
                <a:xfrm>
                  <a:off x="2555776" y="2276872"/>
                  <a:ext cx="45719" cy="360040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</p:grpSp>
          <p:grpSp>
            <p:nvGrpSpPr>
              <p:cNvPr id="32" name="Skupina 20"/>
              <p:cNvGrpSpPr/>
              <p:nvPr/>
            </p:nvGrpSpPr>
            <p:grpSpPr>
              <a:xfrm>
                <a:off x="2915816" y="2348880"/>
                <a:ext cx="288032" cy="360040"/>
                <a:chOff x="2195736" y="2276872"/>
                <a:chExt cx="792088" cy="936104"/>
              </a:xfrm>
            </p:grpSpPr>
            <p:sp>
              <p:nvSpPr>
                <p:cNvPr id="36" name="Vývojový diagram: magnetický disk 35"/>
                <p:cNvSpPr/>
                <p:nvPr/>
              </p:nvSpPr>
              <p:spPr>
                <a:xfrm>
                  <a:off x="2195736" y="2564904"/>
                  <a:ext cx="792088" cy="648072"/>
                </a:xfrm>
                <a:prstGeom prst="flowChartMagneticDisk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  <p:sp>
              <p:nvSpPr>
                <p:cNvPr id="37" name="Obdĺžnik 36"/>
                <p:cNvSpPr/>
                <p:nvPr/>
              </p:nvSpPr>
              <p:spPr>
                <a:xfrm>
                  <a:off x="2555776" y="2276872"/>
                  <a:ext cx="45719" cy="360040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</p:grpSp>
          <p:grpSp>
            <p:nvGrpSpPr>
              <p:cNvPr id="33" name="Skupina 23"/>
              <p:cNvGrpSpPr/>
              <p:nvPr/>
            </p:nvGrpSpPr>
            <p:grpSpPr>
              <a:xfrm>
                <a:off x="2915816" y="2708920"/>
                <a:ext cx="288032" cy="360040"/>
                <a:chOff x="2195736" y="2276872"/>
                <a:chExt cx="792088" cy="936104"/>
              </a:xfrm>
            </p:grpSpPr>
            <p:sp>
              <p:nvSpPr>
                <p:cNvPr id="34" name="Vývojový diagram: magnetický disk 33"/>
                <p:cNvSpPr/>
                <p:nvPr/>
              </p:nvSpPr>
              <p:spPr>
                <a:xfrm>
                  <a:off x="2195736" y="2564904"/>
                  <a:ext cx="792088" cy="648072"/>
                </a:xfrm>
                <a:prstGeom prst="flowChartMagneticDisk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  <p:sp>
              <p:nvSpPr>
                <p:cNvPr id="35" name="Obdĺžnik 25"/>
                <p:cNvSpPr/>
                <p:nvPr/>
              </p:nvSpPr>
              <p:spPr>
                <a:xfrm>
                  <a:off x="2555776" y="2276872"/>
                  <a:ext cx="45719" cy="360040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</p:grpSp>
        </p:grpSp>
        <p:grpSp>
          <p:nvGrpSpPr>
            <p:cNvPr id="9" name="Skupina 34"/>
            <p:cNvGrpSpPr/>
            <p:nvPr/>
          </p:nvGrpSpPr>
          <p:grpSpPr>
            <a:xfrm>
              <a:off x="6228184" y="1628800"/>
              <a:ext cx="288032" cy="720080"/>
              <a:chOff x="6228184" y="1628800"/>
              <a:chExt cx="288032" cy="720080"/>
            </a:xfrm>
          </p:grpSpPr>
          <p:grpSp>
            <p:nvGrpSpPr>
              <p:cNvPr id="24" name="Skupina 26"/>
              <p:cNvGrpSpPr/>
              <p:nvPr/>
            </p:nvGrpSpPr>
            <p:grpSpPr>
              <a:xfrm>
                <a:off x="6228184" y="1628800"/>
                <a:ext cx="288032" cy="360040"/>
                <a:chOff x="2195736" y="2276872"/>
                <a:chExt cx="792088" cy="936104"/>
              </a:xfrm>
            </p:grpSpPr>
            <p:sp>
              <p:nvSpPr>
                <p:cNvPr id="28" name="Vývojový diagram: magnetický disk 27"/>
                <p:cNvSpPr/>
                <p:nvPr/>
              </p:nvSpPr>
              <p:spPr>
                <a:xfrm>
                  <a:off x="2195736" y="2564904"/>
                  <a:ext cx="792088" cy="648072"/>
                </a:xfrm>
                <a:prstGeom prst="flowChartMagneticDisk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  <p:sp>
              <p:nvSpPr>
                <p:cNvPr id="29" name="Obdĺžnik 28"/>
                <p:cNvSpPr/>
                <p:nvPr/>
              </p:nvSpPr>
              <p:spPr>
                <a:xfrm>
                  <a:off x="2555776" y="2276872"/>
                  <a:ext cx="45719" cy="360040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</p:grpSp>
          <p:grpSp>
            <p:nvGrpSpPr>
              <p:cNvPr id="25" name="Skupina 29"/>
              <p:cNvGrpSpPr/>
              <p:nvPr/>
            </p:nvGrpSpPr>
            <p:grpSpPr>
              <a:xfrm>
                <a:off x="6228184" y="1988840"/>
                <a:ext cx="288032" cy="360040"/>
                <a:chOff x="2195736" y="2276872"/>
                <a:chExt cx="792088" cy="936104"/>
              </a:xfrm>
            </p:grpSpPr>
            <p:sp>
              <p:nvSpPr>
                <p:cNvPr id="26" name="Vývojový diagram: magnetický disk 25"/>
                <p:cNvSpPr/>
                <p:nvPr/>
              </p:nvSpPr>
              <p:spPr>
                <a:xfrm>
                  <a:off x="2195736" y="2564904"/>
                  <a:ext cx="792088" cy="648072"/>
                </a:xfrm>
                <a:prstGeom prst="flowChartMagneticDisk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  <p:sp>
              <p:nvSpPr>
                <p:cNvPr id="27" name="Obdĺžnik 26"/>
                <p:cNvSpPr/>
                <p:nvPr/>
              </p:nvSpPr>
              <p:spPr>
                <a:xfrm>
                  <a:off x="2555776" y="2276872"/>
                  <a:ext cx="45719" cy="360040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</p:grpSp>
        </p:grpSp>
        <p:grpSp>
          <p:nvGrpSpPr>
            <p:cNvPr id="10" name="Skupina 36"/>
            <p:cNvGrpSpPr/>
            <p:nvPr/>
          </p:nvGrpSpPr>
          <p:grpSpPr>
            <a:xfrm>
              <a:off x="2339752" y="1628800"/>
              <a:ext cx="720080" cy="950971"/>
              <a:chOff x="2339752" y="1628800"/>
              <a:chExt cx="720080" cy="950971"/>
            </a:xfrm>
          </p:grpSpPr>
          <p:cxnSp>
            <p:nvCxnSpPr>
              <p:cNvPr id="22" name="Rovná spojovacia šípka 6"/>
              <p:cNvCxnSpPr/>
              <p:nvPr/>
            </p:nvCxnSpPr>
            <p:spPr>
              <a:xfrm>
                <a:off x="3059832" y="1628800"/>
                <a:ext cx="0" cy="936104"/>
              </a:xfrm>
              <a:prstGeom prst="straightConnector1">
                <a:avLst/>
              </a:prstGeom>
              <a:ln w="38100">
                <a:solidFill>
                  <a:srgbClr val="FFC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BlokTextu 22"/>
              <p:cNvSpPr txBox="1"/>
              <p:nvPr/>
            </p:nvSpPr>
            <p:spPr>
              <a:xfrm>
                <a:off x="2339752" y="1988840"/>
                <a:ext cx="685432" cy="5909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k-SK" sz="2400" b="1" dirty="0" smtClean="0">
                    <a:solidFill>
                      <a:srgbClr val="FFC000"/>
                    </a:solidFill>
                  </a:rPr>
                  <a:t>F</a:t>
                </a:r>
                <a:r>
                  <a:rPr lang="sk-SK" sz="2400" b="1" baseline="-25000" dirty="0" smtClean="0">
                    <a:solidFill>
                      <a:srgbClr val="FFC000"/>
                    </a:solidFill>
                  </a:rPr>
                  <a:t>1</a:t>
                </a:r>
                <a:endParaRPr lang="sk-SK" sz="2400" b="1" dirty="0">
                  <a:solidFill>
                    <a:srgbClr val="FFC000"/>
                  </a:solidFill>
                </a:endParaRPr>
              </a:p>
            </p:txBody>
          </p:sp>
        </p:grpSp>
        <p:grpSp>
          <p:nvGrpSpPr>
            <p:cNvPr id="11" name="Skupina 40"/>
            <p:cNvGrpSpPr/>
            <p:nvPr/>
          </p:nvGrpSpPr>
          <p:grpSpPr>
            <a:xfrm>
              <a:off x="6372200" y="1628800"/>
              <a:ext cx="1082140" cy="662939"/>
              <a:chOff x="6372200" y="1628800"/>
              <a:chExt cx="1082140" cy="662939"/>
            </a:xfrm>
          </p:grpSpPr>
          <p:cxnSp>
            <p:nvCxnSpPr>
              <p:cNvPr id="20" name="Rovná spojovacia šípka 19"/>
              <p:cNvCxnSpPr/>
              <p:nvPr/>
            </p:nvCxnSpPr>
            <p:spPr>
              <a:xfrm>
                <a:off x="6372200" y="1628800"/>
                <a:ext cx="0" cy="504056"/>
              </a:xfrm>
              <a:prstGeom prst="straightConnector1">
                <a:avLst/>
              </a:prstGeom>
              <a:ln w="38100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BlokTextu 20"/>
              <p:cNvSpPr txBox="1"/>
              <p:nvPr/>
            </p:nvSpPr>
            <p:spPr>
              <a:xfrm>
                <a:off x="6588224" y="1700808"/>
                <a:ext cx="866116" cy="5909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k-SK" sz="2400" b="1" dirty="0" smtClean="0">
                    <a:solidFill>
                      <a:srgbClr val="C00000"/>
                    </a:solidFill>
                  </a:rPr>
                  <a:t>F</a:t>
                </a:r>
                <a:r>
                  <a:rPr lang="sk-SK" sz="2400" b="1" baseline="-25000" dirty="0" smtClean="0">
                    <a:solidFill>
                      <a:srgbClr val="C00000"/>
                    </a:solidFill>
                  </a:rPr>
                  <a:t>2</a:t>
                </a:r>
                <a:endParaRPr lang="sk-SK" sz="2400" b="1" dirty="0">
                  <a:solidFill>
                    <a:srgbClr val="C00000"/>
                  </a:solidFill>
                </a:endParaRPr>
              </a:p>
            </p:txBody>
          </p:sp>
        </p:grpSp>
        <p:grpSp>
          <p:nvGrpSpPr>
            <p:cNvPr id="12" name="Skupina 50"/>
            <p:cNvGrpSpPr/>
            <p:nvPr/>
          </p:nvGrpSpPr>
          <p:grpSpPr>
            <a:xfrm>
              <a:off x="3059832" y="764704"/>
              <a:ext cx="1152128" cy="648072"/>
              <a:chOff x="3059832" y="764704"/>
              <a:chExt cx="1152128" cy="648072"/>
            </a:xfrm>
          </p:grpSpPr>
          <p:sp>
            <p:nvSpPr>
              <p:cNvPr id="18" name="Ľavá zložená zátvorka 17"/>
              <p:cNvSpPr/>
              <p:nvPr/>
            </p:nvSpPr>
            <p:spPr>
              <a:xfrm rot="5400000">
                <a:off x="3491880" y="692696"/>
                <a:ext cx="288032" cy="1152128"/>
              </a:xfrm>
              <a:prstGeom prst="leftBrace">
                <a:avLst>
                  <a:gd name="adj1" fmla="val 48016"/>
                  <a:gd name="adj2" fmla="val 50000"/>
                </a:avLst>
              </a:prstGeom>
              <a:ln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9" name="BlokTextu 18"/>
              <p:cNvSpPr txBox="1"/>
              <p:nvPr/>
            </p:nvSpPr>
            <p:spPr>
              <a:xfrm>
                <a:off x="3491880" y="764704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k-SK" b="1" dirty="0" smtClean="0">
                    <a:solidFill>
                      <a:srgbClr val="FFC000"/>
                    </a:solidFill>
                  </a:rPr>
                  <a:t>r</a:t>
                </a:r>
                <a:r>
                  <a:rPr lang="sk-SK" b="1" baseline="-25000" dirty="0" smtClean="0">
                    <a:solidFill>
                      <a:srgbClr val="FFC000"/>
                    </a:solidFill>
                  </a:rPr>
                  <a:t>1</a:t>
                </a:r>
                <a:endParaRPr lang="sk-SK" b="1" dirty="0">
                  <a:solidFill>
                    <a:srgbClr val="FFC000"/>
                  </a:solidFill>
                </a:endParaRPr>
              </a:p>
            </p:txBody>
          </p:sp>
        </p:grpSp>
        <p:grpSp>
          <p:nvGrpSpPr>
            <p:cNvPr id="13" name="Skupina 51"/>
            <p:cNvGrpSpPr/>
            <p:nvPr/>
          </p:nvGrpSpPr>
          <p:grpSpPr>
            <a:xfrm>
              <a:off x="4211960" y="764704"/>
              <a:ext cx="2160240" cy="648072"/>
              <a:chOff x="4211960" y="764704"/>
              <a:chExt cx="2160240" cy="648072"/>
            </a:xfrm>
          </p:grpSpPr>
          <p:sp>
            <p:nvSpPr>
              <p:cNvPr id="16" name="Ľavá zložená zátvorka 15"/>
              <p:cNvSpPr/>
              <p:nvPr/>
            </p:nvSpPr>
            <p:spPr>
              <a:xfrm rot="5400000">
                <a:off x="5148064" y="188640"/>
                <a:ext cx="288032" cy="2160240"/>
              </a:xfrm>
              <a:prstGeom prst="leftBrace">
                <a:avLst>
                  <a:gd name="adj1" fmla="val 48016"/>
                  <a:gd name="adj2" fmla="val 50000"/>
                </a:avLst>
              </a:prstGeom>
              <a:ln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7" name="BlokTextu 16"/>
              <p:cNvSpPr txBox="1"/>
              <p:nvPr/>
            </p:nvSpPr>
            <p:spPr>
              <a:xfrm>
                <a:off x="5076056" y="764704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k-SK" b="1" dirty="0" smtClean="0">
                    <a:solidFill>
                      <a:srgbClr val="C00000"/>
                    </a:solidFill>
                  </a:rPr>
                  <a:t>r</a:t>
                </a:r>
                <a:r>
                  <a:rPr lang="sk-SK" b="1" baseline="-25000" dirty="0" smtClean="0">
                    <a:solidFill>
                      <a:srgbClr val="C00000"/>
                    </a:solidFill>
                  </a:rPr>
                  <a:t>2</a:t>
                </a:r>
                <a:endParaRPr lang="sk-SK" b="1" dirty="0">
                  <a:solidFill>
                    <a:srgbClr val="C00000"/>
                  </a:solidFill>
                </a:endParaRPr>
              </a:p>
            </p:txBody>
          </p:sp>
        </p:grpSp>
        <p:sp>
          <p:nvSpPr>
            <p:cNvPr id="14" name="Zahnutá šípka doprava 13"/>
            <p:cNvSpPr/>
            <p:nvPr/>
          </p:nvSpPr>
          <p:spPr>
            <a:xfrm rot="20405740">
              <a:off x="1354750" y="1732363"/>
              <a:ext cx="369005" cy="1046541"/>
            </a:xfrm>
            <a:prstGeom prst="curvedRightArrow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>
                <a:solidFill>
                  <a:schemeClr val="tx1"/>
                </a:solidFill>
              </a:endParaRPr>
            </a:p>
          </p:txBody>
        </p:sp>
        <p:sp>
          <p:nvSpPr>
            <p:cNvPr id="15" name="Zahnutá šípka doľava 14"/>
            <p:cNvSpPr/>
            <p:nvPr/>
          </p:nvSpPr>
          <p:spPr>
            <a:xfrm rot="815646">
              <a:off x="6998149" y="1655983"/>
              <a:ext cx="360040" cy="1080120"/>
            </a:xfrm>
            <a:prstGeom prst="curvedLeftArrow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83568" y="1340768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sk-SK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Ďakujem za pozornosť!</a:t>
            </a:r>
            <a:endParaRPr lang="sk-SK" sz="32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BlokTextu 2"/>
          <p:cNvSpPr txBox="1"/>
          <p:nvPr/>
        </p:nvSpPr>
        <p:spPr>
          <a:xfrm>
            <a:off x="755576" y="4941168"/>
            <a:ext cx="5256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Zdroj obrázkov</a:t>
            </a:r>
            <a:r>
              <a:rPr lang="sk-SK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internet</a:t>
            </a:r>
            <a:endParaRPr lang="sk-SK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áda">
  <a:themeElements>
    <a:clrScheme name="Hal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rkád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ád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574</TotalTime>
  <Words>172</Words>
  <Application>Microsoft Office PowerPoint</Application>
  <PresentationFormat>Prezentácia na obrazovke (4:3)</PresentationFormat>
  <Paragraphs>37</Paragraphs>
  <Slides>6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6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13" baseType="lpstr">
      <vt:lpstr>Bookman Old Style</vt:lpstr>
      <vt:lpstr>Calibri</vt:lpstr>
      <vt:lpstr>Century Schoolbook</vt:lpstr>
      <vt:lpstr>Times New Roman</vt:lpstr>
      <vt:lpstr>Wingdings</vt:lpstr>
      <vt:lpstr>Wingdings 2</vt:lpstr>
      <vt:lpstr>Arkáda</vt:lpstr>
      <vt:lpstr>Sila a pohyb</vt:lpstr>
      <vt:lpstr>Prezentácia programu PowerPoint</vt:lpstr>
      <vt:lpstr>páka</vt:lpstr>
      <vt:lpstr>Moment sily</vt:lpstr>
      <vt:lpstr>Rovnováha na páke</vt:lpstr>
      <vt:lpstr>Ďakujem za pozornosť!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Sila a pohyb</dc:title>
  <dc:creator>pedagog</dc:creator>
  <cp:lastModifiedBy>Eva Hricova</cp:lastModifiedBy>
  <cp:revision>93</cp:revision>
  <dcterms:created xsi:type="dcterms:W3CDTF">2015-12-03T11:27:08Z</dcterms:created>
  <dcterms:modified xsi:type="dcterms:W3CDTF">2018-10-02T18:35:30Z</dcterms:modified>
</cp:coreProperties>
</file>