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0" r:id="rId3"/>
    <p:sldId id="257" r:id="rId4"/>
    <p:sldId id="282" r:id="rId5"/>
    <p:sldId id="281" r:id="rId6"/>
    <p:sldId id="277" r:id="rId7"/>
    <p:sldId id="279" r:id="rId8"/>
    <p:sldId id="271" r:id="rId9"/>
    <p:sldId id="273" r:id="rId10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k-SK" smtClean="0"/>
              <a:t>Kliknite sem a upravte štýl predlohy podnadpisov.</a:t>
            </a:r>
            <a:endParaRPr kumimoji="0" lang="en-US"/>
          </a:p>
        </p:txBody>
      </p:sp>
      <p:sp>
        <p:nvSpPr>
          <p:cNvPr id="28" name="Zástupný symbol dátumu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3CF48D45-2029-42BD-BC1A-065D97743489}" type="datetimeFigureOut">
              <a:rPr lang="sk-SK" smtClean="0"/>
              <a:pPr/>
              <a:t>23. 10. 2019</a:t>
            </a:fld>
            <a:endParaRPr lang="sk-SK" dirty="0"/>
          </a:p>
        </p:txBody>
      </p:sp>
      <p:sp>
        <p:nvSpPr>
          <p:cNvPr id="17" name="Zástupný symbol päty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4" name="Obdĺžnik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bdĺžnik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Rovná spojnica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Rovná spojnica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7" name="Obdĺžnik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á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á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á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Zástupný symbol čísla snímky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8D45-2029-42BD-BC1A-065D97743489}" type="datetimeFigureOut">
              <a:rPr lang="sk-SK" smtClean="0"/>
              <a:pPr/>
              <a:t>23. 10. 2019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8D45-2029-42BD-BC1A-065D97743489}" type="datetimeFigureOut">
              <a:rPr lang="sk-SK" smtClean="0"/>
              <a:pPr/>
              <a:t>23. 10. 2019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8" name="Zástupný symbol obsahu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F48D45-2029-42BD-BC1A-065D97743489}" type="datetimeFigureOut">
              <a:rPr lang="sk-SK" smtClean="0"/>
              <a:pPr/>
              <a:t>23. 10. 2019</a:t>
            </a:fld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0" name="Zástupný symbol päty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3CF48D45-2029-42BD-BC1A-065D97743489}" type="datetimeFigureOut">
              <a:rPr lang="sk-SK" smtClean="0"/>
              <a:pPr/>
              <a:t>23. 10. 2019</a:t>
            </a:fld>
            <a:endParaRPr lang="sk-SK" dirty="0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sk-SK" dirty="0"/>
          </a:p>
        </p:txBody>
      </p:sp>
      <p:sp>
        <p:nvSpPr>
          <p:cNvPr id="9" name="Obdĺžnik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Rovná spojnica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5" name="Rovná spojnica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Rovná spojnica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8" name="Obdĺžnik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á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á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á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á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á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Rovná spojnica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8D45-2029-42BD-BC1A-065D97743489}" type="datetimeFigureOut">
              <a:rPr lang="sk-SK" smtClean="0"/>
              <a:pPr/>
              <a:t>23. 10. 2019</a:t>
            </a:fld>
            <a:endParaRPr lang="sk-SK" dirty="0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9" name="Zástupný symbol obsahu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8D45-2029-42BD-BC1A-065D97743489}" type="datetimeFigureOut">
              <a:rPr lang="sk-SK" smtClean="0"/>
              <a:pPr/>
              <a:t>23. 10. 2019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11" name="Zástupný symbol obsahu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3" name="Zástupný symbol obsahu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12" name="Zástupný symbol textu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4" name="Zástupný symbol textu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6" name="Zástupný symbol dátumu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F48D45-2029-42BD-BC1A-065D97743489}" type="datetimeFigureOut">
              <a:rPr lang="sk-SK" smtClean="0"/>
              <a:pPr/>
              <a:t>23. 10. 2019</a:t>
            </a:fld>
            <a:endParaRPr lang="sk-SK" dirty="0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F48D45-2029-42BD-BC1A-065D97743489}" type="datetimeFigureOut">
              <a:rPr lang="sk-SK" smtClean="0"/>
              <a:pPr/>
              <a:t>23. 10. 2019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popisom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8" name="Rovná spojnica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bdĺžnik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ovná spojnica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4" name="Ová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Zástupný symbol obsahu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sk-SK" smtClean="0"/>
              <a:t>Kliknite sem a upravte štýly predlohy textu.</a:t>
            </a:r>
          </a:p>
          <a:p>
            <a:pPr lvl="1" eaLnBrk="1" latinLnBrk="0" hangingPunct="1"/>
            <a:r>
              <a:rPr lang="sk-SK" smtClean="0"/>
              <a:t>Druhá úroveň</a:t>
            </a:r>
          </a:p>
          <a:p>
            <a:pPr lvl="2" eaLnBrk="1" latinLnBrk="0" hangingPunct="1"/>
            <a:r>
              <a:rPr lang="sk-SK" smtClean="0"/>
              <a:t>Tretia úroveň</a:t>
            </a:r>
          </a:p>
          <a:p>
            <a:pPr lvl="3" eaLnBrk="1" latinLnBrk="0" hangingPunct="1"/>
            <a:r>
              <a:rPr lang="sk-SK" smtClean="0"/>
              <a:t>Štvrtá úroveň</a:t>
            </a:r>
          </a:p>
          <a:p>
            <a:pPr lvl="4" eaLnBrk="1" latinLnBrk="0" hangingPunct="1"/>
            <a:r>
              <a:rPr lang="sk-SK" smtClean="0"/>
              <a:t>Piata úroveň</a:t>
            </a:r>
            <a:endParaRPr kumimoji="0" lang="en-US"/>
          </a:p>
        </p:txBody>
      </p:sp>
      <p:sp>
        <p:nvSpPr>
          <p:cNvPr id="21" name="Zástupný symbol dátumu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3CF48D45-2029-42BD-BC1A-065D97743489}" type="datetimeFigureOut">
              <a:rPr lang="sk-SK" smtClean="0"/>
              <a:pPr/>
              <a:t>23. 10. 2019</a:t>
            </a:fld>
            <a:endParaRPr lang="sk-SK" dirty="0"/>
          </a:p>
        </p:txBody>
      </p:sp>
      <p:sp>
        <p:nvSpPr>
          <p:cNvPr id="22" name="Zástupný symbol čísla snímky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3" name="Zástupný symbol päty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3" name="Ová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sk-SK" dirty="0" smtClean="0"/>
              <a:t>Ak chcete pridať obrázok, kliknite na ikonu</a:t>
            </a:r>
            <a:endParaRPr kumimoji="0" lang="en-US" dirty="0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</p:txBody>
      </p:sp>
      <p:sp>
        <p:nvSpPr>
          <p:cNvPr id="10" name="Rovná spojnica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Obdĺžnik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ovná spojnica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9" name="Rovná spojnica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Rovná spojnica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Zástupný symbol dátumu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3CF48D45-2029-42BD-BC1A-065D97743489}" type="datetimeFigureOut">
              <a:rPr lang="sk-SK" smtClean="0"/>
              <a:pPr/>
              <a:t>23. 10. 2019</a:t>
            </a:fld>
            <a:endParaRPr lang="sk-SK" dirty="0"/>
          </a:p>
        </p:txBody>
      </p:sp>
      <p:sp>
        <p:nvSpPr>
          <p:cNvPr id="18" name="Zástupný symbol čísla snímky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  <p:sp>
        <p:nvSpPr>
          <p:cNvPr id="21" name="Zástupný symbol päty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sk-SK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vná spojnica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Zástupný symbol nadpisu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sk-SK" smtClean="0"/>
              <a:t>Kliknite sem a upravte štýl predlohy nadpisov.</a:t>
            </a:r>
            <a:endParaRPr kumimoji="0" lang="en-US"/>
          </a:p>
        </p:txBody>
      </p:sp>
      <p:sp>
        <p:nvSpPr>
          <p:cNvPr id="13" name="Zástupný symbol textu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sk-SK" smtClean="0"/>
              <a:t>Kliknite sem a upravte štýly predlohy textu.</a:t>
            </a:r>
          </a:p>
          <a:p>
            <a:pPr lvl="1" eaLnBrk="1" latinLnBrk="0" hangingPunct="1"/>
            <a:r>
              <a:rPr kumimoji="0" lang="sk-SK" smtClean="0"/>
              <a:t>Druhá úroveň</a:t>
            </a:r>
          </a:p>
          <a:p>
            <a:pPr lvl="2" eaLnBrk="1" latinLnBrk="0" hangingPunct="1"/>
            <a:r>
              <a:rPr kumimoji="0" lang="sk-SK" smtClean="0"/>
              <a:t>Tretia úroveň</a:t>
            </a:r>
          </a:p>
          <a:p>
            <a:pPr lvl="3" eaLnBrk="1" latinLnBrk="0" hangingPunct="1"/>
            <a:r>
              <a:rPr kumimoji="0" lang="sk-SK" smtClean="0"/>
              <a:t>Štvrtá úroveň</a:t>
            </a:r>
          </a:p>
          <a:p>
            <a:pPr lvl="4" eaLnBrk="1" latinLnBrk="0" hangingPunct="1"/>
            <a:r>
              <a:rPr kumimoji="0" lang="sk-SK" smtClean="0"/>
              <a:t>Piata úroveň</a:t>
            </a:r>
            <a:endParaRPr kumimoji="0" lang="en-US"/>
          </a:p>
        </p:txBody>
      </p:sp>
      <p:sp>
        <p:nvSpPr>
          <p:cNvPr id="14" name="Zástupný symbol dátumu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CF48D45-2029-42BD-BC1A-065D97743489}" type="datetimeFigureOut">
              <a:rPr lang="sk-SK" smtClean="0"/>
              <a:pPr/>
              <a:t>23. 10. 2019</a:t>
            </a:fld>
            <a:endParaRPr lang="sk-SK" dirty="0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sk-SK" dirty="0"/>
          </a:p>
        </p:txBody>
      </p:sp>
      <p:sp>
        <p:nvSpPr>
          <p:cNvPr id="7" name="Rovná spojnica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Rovná spojnica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0" name="Obdĺžnik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ovná spojnica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2" name="Ová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Zástupný symbol čísla snímky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80496DE6-F9BE-41AB-BAF2-BB4F74E20475}" type="slidenum">
              <a:rPr lang="sk-SK" smtClean="0"/>
              <a:pPr/>
              <a:t>‹#›</a:t>
            </a:fld>
            <a:endParaRPr lang="sk-SK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watch?v=ZLSgKXMRd0k" TargetMode="External"/><Relationship Id="rId3" Type="http://schemas.openxmlformats.org/officeDocument/2006/relationships/image" Target="../media/image8.jpeg"/><Relationship Id="rId7" Type="http://schemas.openxmlformats.org/officeDocument/2006/relationships/hyperlink" Target="https://www.youtube.com/watch?v=PMI1TOH0KTs" TargetMode="External"/><Relationship Id="rId2" Type="http://schemas.openxmlformats.org/officeDocument/2006/relationships/hyperlink" Target="https://www.podlahove-kurenie.sk/vodoinstalacia-kupelne.php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hyperlink" Target="https://ivatoshop.sk/sachty-a-nadrze/revizne-sachty/kanalizacne-revizne-sachty-so-spatnou-klapkou/sachty-dn-315-so-spatnou-klapkou-napojenie-dn-200/430-53-47-6" TargetMode="External"/><Relationship Id="rId9" Type="http://schemas.openxmlformats.org/officeDocument/2006/relationships/image" Target="../media/image11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91680" y="3356992"/>
            <a:ext cx="6984776" cy="1661570"/>
          </a:xfrm>
        </p:spPr>
        <p:txBody>
          <a:bodyPr>
            <a:normAutofit/>
          </a:bodyPr>
          <a:lstStyle/>
          <a:p>
            <a:pPr algn="ctr"/>
            <a:r>
              <a:rPr lang="sk-SK" sz="5400" i="1" dirty="0" smtClean="0"/>
              <a:t>Bytové inštalácie</a:t>
            </a:r>
            <a:endParaRPr lang="sk-SK" sz="5400" i="1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195736" y="5445224"/>
            <a:ext cx="6624736" cy="864096"/>
          </a:xfrm>
        </p:spPr>
        <p:txBody>
          <a:bodyPr>
            <a:normAutofit/>
          </a:bodyPr>
          <a:lstStyle/>
          <a:p>
            <a:pPr algn="ctr"/>
            <a:r>
              <a:rPr lang="sk-SK" sz="3600" dirty="0" smtClean="0"/>
              <a:t>Vodoinštalácia a kanalizácia</a:t>
            </a:r>
            <a:endParaRPr lang="sk-SK" sz="3600" dirty="0"/>
          </a:p>
        </p:txBody>
      </p:sp>
      <p:pic>
        <p:nvPicPr>
          <p:cNvPr id="10242" name="Picture 2" descr="Výsledok vyhľadávania obrázkov pre dopyt vodoinštaláci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24744"/>
            <a:ext cx="3595582" cy="26987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11560" y="122113"/>
            <a:ext cx="7467600" cy="562074"/>
          </a:xfrm>
        </p:spPr>
        <p:txBody>
          <a:bodyPr/>
          <a:lstStyle/>
          <a:p>
            <a:pPr algn="ctr"/>
            <a:r>
              <a:rPr lang="sk-SK" b="1" i="1" dirty="0" smtClean="0"/>
              <a:t>Voda v domácnosti:</a:t>
            </a:r>
            <a:endParaRPr lang="en-US" b="1" i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204900" y="692155"/>
            <a:ext cx="8615572" cy="5493224"/>
          </a:xfrm>
        </p:spPr>
        <p:txBody>
          <a:bodyPr>
            <a:normAutofit/>
          </a:bodyPr>
          <a:lstStyle/>
          <a:p>
            <a:r>
              <a:rPr lang="sk-SK" sz="2800" dirty="0" smtClean="0"/>
              <a:t> </a:t>
            </a:r>
            <a:r>
              <a:rPr lang="sk-SK" sz="2800" i="1" dirty="0"/>
              <a:t>V</a:t>
            </a:r>
            <a:r>
              <a:rPr lang="sk-SK" sz="2800" i="1" dirty="0" smtClean="0"/>
              <a:t>ieme</a:t>
            </a:r>
            <a:r>
              <a:rPr lang="sk-SK" sz="2800" i="1" dirty="0" smtClean="0"/>
              <a:t>, že </a:t>
            </a:r>
            <a:r>
              <a:rPr lang="sk-SK" sz="2800" b="1" dirty="0" smtClean="0"/>
              <a:t>podľa spôsobu použitia rozdeľujeme vodu na pitnú, úžitkovú a odpadovú.</a:t>
            </a:r>
          </a:p>
          <a:p>
            <a:r>
              <a:rPr lang="sk-SK" sz="2800" i="1" dirty="0" smtClean="0"/>
              <a:t>V domácnosti máme pitnú vodu buď z verejného vodovodu alebo z vlastnej studne.</a:t>
            </a:r>
          </a:p>
          <a:p>
            <a:r>
              <a:rPr lang="sk-SK" sz="2800" i="1" dirty="0" smtClean="0"/>
              <a:t>Vodu zo studne často používame len ako úžitkovú.</a:t>
            </a:r>
          </a:p>
          <a:p>
            <a:pPr>
              <a:buNone/>
            </a:pPr>
            <a:endParaRPr lang="sk-SK" sz="2800" dirty="0" smtClean="0"/>
          </a:p>
          <a:p>
            <a:endParaRPr lang="sk-SK" sz="2800" dirty="0" smtClean="0"/>
          </a:p>
        </p:txBody>
      </p:sp>
      <p:pic>
        <p:nvPicPr>
          <p:cNvPr id="6146" name="Picture 2" descr="Súvisiaci obrázok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068960"/>
            <a:ext cx="3100124" cy="37890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148" name="Picture 4" descr="http://samorin.sk/wp-content/uploads/2018/03/04_IVOVIZ-MINOSEGE-1140x370.jpg"/>
          <p:cNvPicPr>
            <a:picLocks noChangeAspect="1" noChangeArrowheads="1"/>
          </p:cNvPicPr>
          <p:nvPr/>
        </p:nvPicPr>
        <p:blipFill>
          <a:blip r:embed="rId3" cstate="print"/>
          <a:srcRect r="64190"/>
          <a:stretch>
            <a:fillRect/>
          </a:stretch>
        </p:blipFill>
        <p:spPr bwMode="auto">
          <a:xfrm>
            <a:off x="1043608" y="3573016"/>
            <a:ext cx="3093942" cy="280417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31224" cy="634082"/>
          </a:xfrm>
        </p:spPr>
        <p:txBody>
          <a:bodyPr/>
          <a:lstStyle/>
          <a:p>
            <a:pPr algn="ctr"/>
            <a:r>
              <a:rPr lang="sk-SK" b="1" dirty="0" smtClean="0"/>
              <a:t>Čo je to vodoinštalácia: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836712"/>
            <a:ext cx="8964488" cy="583264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sk-SK" sz="2800" b="1" dirty="0" smtClean="0"/>
              <a:t>Patrí sem:</a:t>
            </a:r>
          </a:p>
          <a:p>
            <a:pPr>
              <a:lnSpc>
                <a:spcPct val="150000"/>
              </a:lnSpc>
            </a:pPr>
            <a:r>
              <a:rPr lang="sk-SK" sz="2800" dirty="0" smtClean="0">
                <a:solidFill>
                  <a:schemeClr val="accent3">
                    <a:lumMod val="75000"/>
                  </a:schemeClr>
                </a:solidFill>
              </a:rPr>
              <a:t>kompletná montáž </a:t>
            </a:r>
            <a:r>
              <a:rPr lang="sk-SK" sz="2800" b="1" dirty="0" smtClean="0">
                <a:solidFill>
                  <a:schemeClr val="accent3">
                    <a:lumMod val="75000"/>
                  </a:schemeClr>
                </a:solidFill>
              </a:rPr>
              <a:t>vodovodných, tepelných a kanalizačných rozvodov </a:t>
            </a:r>
            <a:r>
              <a:rPr lang="sk-SK" sz="2800" dirty="0" smtClean="0">
                <a:solidFill>
                  <a:schemeClr val="accent3">
                    <a:lumMod val="75000"/>
                  </a:schemeClr>
                </a:solidFill>
              </a:rPr>
              <a:t>pri novostavbách, bytoch, či väčších objektoch, </a:t>
            </a:r>
          </a:p>
          <a:p>
            <a:pPr>
              <a:lnSpc>
                <a:spcPct val="150000"/>
              </a:lnSpc>
            </a:pPr>
            <a:r>
              <a:rPr lang="sk-SK" sz="2800" dirty="0" smtClean="0">
                <a:solidFill>
                  <a:schemeClr val="bg2">
                    <a:lumMod val="50000"/>
                  </a:schemeClr>
                </a:solidFill>
              </a:rPr>
              <a:t>montáž </a:t>
            </a:r>
            <a:r>
              <a:rPr lang="sk-SK" sz="2800" b="1" dirty="0" smtClean="0">
                <a:solidFill>
                  <a:schemeClr val="bg2">
                    <a:lumMod val="50000"/>
                  </a:schemeClr>
                </a:solidFill>
              </a:rPr>
              <a:t>tepelného a vykurovacieho zariadenia</a:t>
            </a:r>
            <a:r>
              <a:rPr lang="sk-SK" sz="2800" dirty="0" smtClean="0">
                <a:solidFill>
                  <a:schemeClr val="bg2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</a:rPr>
              <a:t>napojenie 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</a:rPr>
              <a:t>kanalizačné zariadenia</a:t>
            </a: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</a:rPr>
              <a:t>, 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</a:rPr>
              <a:t>septiku</a:t>
            </a: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</a:rPr>
              <a:t> alebo </a:t>
            </a:r>
            <a:r>
              <a:rPr lang="sk-SK" sz="2800" b="1" dirty="0" smtClean="0">
                <a:solidFill>
                  <a:schemeClr val="accent5">
                    <a:lumMod val="75000"/>
                  </a:schemeClr>
                </a:solidFill>
              </a:rPr>
              <a:t>domácej čističky </a:t>
            </a:r>
            <a:r>
              <a:rPr lang="sk-SK" sz="2800" dirty="0" smtClean="0">
                <a:solidFill>
                  <a:schemeClr val="accent5">
                    <a:lumMod val="75000"/>
                  </a:schemeClr>
                </a:solidFill>
              </a:rPr>
              <a:t>odpadových vôd,</a:t>
            </a:r>
          </a:p>
          <a:p>
            <a:endParaRPr lang="sk-SK" sz="3200" i="1" dirty="0" smtClean="0"/>
          </a:p>
          <a:p>
            <a:endParaRPr lang="sk-SK" sz="32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9552" y="116632"/>
            <a:ext cx="7931224" cy="634082"/>
          </a:xfrm>
        </p:spPr>
        <p:txBody>
          <a:bodyPr/>
          <a:lstStyle/>
          <a:p>
            <a:pPr algn="ctr"/>
            <a:r>
              <a:rPr lang="sk-SK" b="1" dirty="0" smtClean="0"/>
              <a:t>Čo je to vodoinštalácia: 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57683" y="750714"/>
            <a:ext cx="8964488" cy="583264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sk-SK" i="1" dirty="0" smtClean="0">
                <a:solidFill>
                  <a:schemeClr val="accent2">
                    <a:lumMod val="50000"/>
                  </a:schemeClr>
                </a:solidFill>
              </a:rPr>
              <a:t>vodoinštalačné </a:t>
            </a:r>
            <a:r>
              <a:rPr lang="sk-SK" i="1" dirty="0" smtClean="0">
                <a:solidFill>
                  <a:schemeClr val="accent2">
                    <a:lumMod val="50000"/>
                  </a:schemeClr>
                </a:solidFill>
              </a:rPr>
              <a:t>služby pri rekonštrukciách a prestavbách domov či bytov a kúpeľňových jadier, ako aj </a:t>
            </a:r>
            <a:r>
              <a:rPr lang="sk-SK" b="1" i="1" dirty="0" smtClean="0">
                <a:solidFill>
                  <a:schemeClr val="accent2">
                    <a:lumMod val="50000"/>
                  </a:schemeClr>
                </a:solidFill>
              </a:rPr>
              <a:t>výmena starých vodovodných potrubí</a:t>
            </a:r>
            <a:r>
              <a:rPr lang="sk-SK" i="1" dirty="0" smtClean="0">
                <a:solidFill>
                  <a:schemeClr val="accent2">
                    <a:lumMod val="50000"/>
                  </a:schemeClr>
                </a:solidFill>
              </a:rPr>
              <a:t>,</a:t>
            </a:r>
          </a:p>
          <a:p>
            <a:pPr>
              <a:lnSpc>
                <a:spcPct val="150000"/>
              </a:lnSpc>
            </a:pPr>
            <a:r>
              <a:rPr lang="sk-SK" i="1" dirty="0" smtClean="0">
                <a:solidFill>
                  <a:schemeClr val="accent6">
                    <a:lumMod val="50000"/>
                  </a:schemeClr>
                </a:solidFill>
              </a:rPr>
              <a:t>montážne a údržbárske práce všetkých ostatných vodovodných zariadení. Sú to napríklad </a:t>
            </a:r>
            <a:r>
              <a:rPr lang="sk-SK" b="1" i="1" dirty="0" smtClean="0">
                <a:solidFill>
                  <a:schemeClr val="accent6">
                    <a:lumMod val="50000"/>
                  </a:schemeClr>
                </a:solidFill>
              </a:rPr>
              <a:t>vodovodné batérie</a:t>
            </a:r>
            <a:r>
              <a:rPr lang="sk-SK" i="1" dirty="0" smtClean="0">
                <a:solidFill>
                  <a:schemeClr val="accent6">
                    <a:lumMod val="50000"/>
                  </a:schemeClr>
                </a:solidFill>
              </a:rPr>
              <a:t>, sanitárne a kúpeľňové zariadenia, </a:t>
            </a:r>
            <a:r>
              <a:rPr lang="sk-SK" b="1" i="1" dirty="0" smtClean="0">
                <a:solidFill>
                  <a:schemeClr val="accent6">
                    <a:lumMod val="50000"/>
                  </a:schemeClr>
                </a:solidFill>
              </a:rPr>
              <a:t>WC</a:t>
            </a:r>
            <a:r>
              <a:rPr lang="sk-SK" i="1" dirty="0" smtClean="0">
                <a:solidFill>
                  <a:schemeClr val="accent6">
                    <a:lumMod val="50000"/>
                  </a:schemeClr>
                </a:solidFill>
              </a:rPr>
              <a:t>, opravy splachovačov, </a:t>
            </a:r>
            <a:r>
              <a:rPr lang="sk-SK" b="1" i="1" dirty="0" smtClean="0">
                <a:solidFill>
                  <a:schemeClr val="accent6">
                    <a:lumMod val="50000"/>
                  </a:schemeClr>
                </a:solidFill>
              </a:rPr>
              <a:t>výhrevné vodné zariadenia</a:t>
            </a:r>
            <a:r>
              <a:rPr lang="sk-SK" i="1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150000"/>
              </a:lnSpc>
            </a:pPr>
            <a:r>
              <a:rPr lang="sk-SK" i="1" dirty="0" smtClean="0">
                <a:solidFill>
                  <a:schemeClr val="accent1">
                    <a:lumMod val="50000"/>
                  </a:schemeClr>
                </a:solidFill>
              </a:rPr>
              <a:t>inštalácia </a:t>
            </a:r>
            <a:r>
              <a:rPr lang="sk-SK" b="1" i="1" dirty="0" smtClean="0">
                <a:solidFill>
                  <a:schemeClr val="accent1">
                    <a:lumMod val="50000"/>
                  </a:schemeClr>
                </a:solidFill>
              </a:rPr>
              <a:t>mechanických predfiltrov </a:t>
            </a:r>
            <a:r>
              <a:rPr lang="sk-SK" i="1" dirty="0" smtClean="0">
                <a:solidFill>
                  <a:schemeClr val="accent1">
                    <a:lumMod val="50000"/>
                  </a:schemeClr>
                </a:solidFill>
              </a:rPr>
              <a:t>pre rodinné domy,</a:t>
            </a:r>
          </a:p>
          <a:p>
            <a:pPr>
              <a:lnSpc>
                <a:spcPct val="150000"/>
              </a:lnSpc>
            </a:pPr>
            <a:r>
              <a:rPr lang="sk-SK" i="1" dirty="0" smtClean="0">
                <a:solidFill>
                  <a:schemeClr val="accent1">
                    <a:lumMod val="50000"/>
                  </a:schemeClr>
                </a:solidFill>
              </a:rPr>
              <a:t>inštalácia </a:t>
            </a:r>
            <a:r>
              <a:rPr lang="sk-SK" b="1" i="1" dirty="0" smtClean="0">
                <a:solidFill>
                  <a:schemeClr val="accent1">
                    <a:lumMod val="50000"/>
                  </a:schemeClr>
                </a:solidFill>
              </a:rPr>
              <a:t>zmäkčovačov vody</a:t>
            </a:r>
            <a:r>
              <a:rPr lang="sk-SK" i="1" dirty="0" smtClean="0">
                <a:solidFill>
                  <a:schemeClr val="accent1">
                    <a:lumMod val="50000"/>
                  </a:schemeClr>
                </a:solidFill>
              </a:rPr>
              <a:t> ako aj </a:t>
            </a:r>
            <a:r>
              <a:rPr lang="sk-SK" b="1" i="1" dirty="0" smtClean="0">
                <a:solidFill>
                  <a:schemeClr val="accent1">
                    <a:lumMod val="50000"/>
                  </a:schemeClr>
                </a:solidFill>
              </a:rPr>
              <a:t>domácich filtrov </a:t>
            </a:r>
            <a:r>
              <a:rPr lang="sk-SK" i="1" dirty="0" smtClean="0">
                <a:solidFill>
                  <a:schemeClr val="accent1">
                    <a:lumMod val="50000"/>
                  </a:schemeClr>
                </a:solidFill>
              </a:rPr>
              <a:t>na úpravu pitnej vody.</a:t>
            </a:r>
          </a:p>
          <a:p>
            <a:pPr>
              <a:lnSpc>
                <a:spcPct val="150000"/>
              </a:lnSpc>
            </a:pPr>
            <a:endParaRPr lang="sk-SK" i="1" dirty="0" smtClean="0">
              <a:solidFill>
                <a:srgbClr val="FF0000"/>
              </a:solidFill>
            </a:endParaRPr>
          </a:p>
          <a:p>
            <a:endParaRPr lang="sk-SK" sz="2800" i="1" dirty="0" smtClean="0"/>
          </a:p>
          <a:p>
            <a:endParaRPr lang="sk-SK" sz="2800" i="1" dirty="0"/>
          </a:p>
        </p:txBody>
      </p:sp>
    </p:spTree>
    <p:extLst>
      <p:ext uri="{BB962C8B-B14F-4D97-AF65-F5344CB8AC3E}">
        <p14:creationId xmlns:p14="http://schemas.microsoft.com/office/powerpoint/2010/main" val="18489196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04800" y="0"/>
            <a:ext cx="7467600" cy="634082"/>
          </a:xfrm>
        </p:spPr>
        <p:txBody>
          <a:bodyPr/>
          <a:lstStyle/>
          <a:p>
            <a:pPr algn="ctr"/>
            <a:r>
              <a:rPr lang="sk-SK" b="1" dirty="0" smtClean="0">
                <a:solidFill>
                  <a:srgbClr val="FF0000"/>
                </a:solidFill>
              </a:rPr>
              <a:t>Kanalizácia </a:t>
            </a:r>
            <a:endParaRPr lang="sk-SK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0" y="692696"/>
            <a:ext cx="9144000" cy="5421216"/>
          </a:xfrm>
        </p:spPr>
        <p:txBody>
          <a:bodyPr>
            <a:normAutofit/>
          </a:bodyPr>
          <a:lstStyle/>
          <a:p>
            <a:r>
              <a:rPr lang="sk-SK" sz="2800" dirty="0" smtClean="0"/>
              <a:t>Odpadová voda z domácnosti odchádza </a:t>
            </a:r>
            <a:r>
              <a:rPr lang="sk-SK" sz="2800" b="1" dirty="0" smtClean="0"/>
              <a:t>kanalizačným potrubím. </a:t>
            </a:r>
            <a:r>
              <a:rPr lang="sk-SK" sz="2800" b="1" i="1" dirty="0" smtClean="0">
                <a:solidFill>
                  <a:schemeClr val="accent3">
                    <a:lumMod val="75000"/>
                  </a:schemeClr>
                </a:solidFill>
              </a:rPr>
              <a:t>Kam?</a:t>
            </a:r>
          </a:p>
          <a:p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</a:rPr>
              <a:t>do obecnej, </a:t>
            </a:r>
            <a:r>
              <a:rPr lang="sk-SK" sz="2800" b="1" dirty="0" smtClean="0">
                <a:solidFill>
                  <a:schemeClr val="accent1">
                    <a:lumMod val="50000"/>
                  </a:schemeClr>
                </a:solidFill>
              </a:rPr>
              <a:t>mestskej kanalizácie</a:t>
            </a:r>
            <a:r>
              <a:rPr lang="sk-SK" sz="2800" dirty="0" smtClean="0">
                <a:solidFill>
                  <a:schemeClr val="accent1">
                    <a:lumMod val="50000"/>
                  </a:schemeClr>
                </a:solidFill>
              </a:rPr>
              <a:t>,</a:t>
            </a:r>
          </a:p>
          <a:p>
            <a:r>
              <a:rPr lang="sk-SK" sz="2800" dirty="0" smtClean="0">
                <a:solidFill>
                  <a:schemeClr val="accent6">
                    <a:lumMod val="50000"/>
                  </a:schemeClr>
                </a:solidFill>
              </a:rPr>
              <a:t>do </a:t>
            </a:r>
            <a:r>
              <a:rPr lang="sk-SK" sz="2800" b="1" dirty="0" smtClean="0">
                <a:solidFill>
                  <a:schemeClr val="accent6">
                    <a:lumMod val="50000"/>
                  </a:schemeClr>
                </a:solidFill>
              </a:rPr>
              <a:t>domácej čističky </a:t>
            </a:r>
            <a:r>
              <a:rPr lang="sk-SK" sz="2800" dirty="0" smtClean="0">
                <a:solidFill>
                  <a:schemeClr val="accent6">
                    <a:lumMod val="50000"/>
                  </a:schemeClr>
                </a:solidFill>
              </a:rPr>
              <a:t>odpadových vôd,</a:t>
            </a:r>
          </a:p>
          <a:p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</a:rPr>
              <a:t>do </a:t>
            </a:r>
            <a:r>
              <a:rPr lang="sk-SK" sz="2800" b="1" dirty="0" smtClean="0">
                <a:solidFill>
                  <a:schemeClr val="accent2">
                    <a:lumMod val="50000"/>
                  </a:schemeClr>
                </a:solidFill>
              </a:rPr>
              <a:t>septiku</a:t>
            </a:r>
            <a:r>
              <a:rPr lang="sk-SK" sz="28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sk-SK" sz="2800" i="1" dirty="0" smtClean="0">
                <a:solidFill>
                  <a:schemeClr val="accent2">
                    <a:lumMod val="50000"/>
                  </a:schemeClr>
                </a:solidFill>
              </a:rPr>
              <a:t>(čiastočne </a:t>
            </a:r>
            <a:r>
              <a:rPr lang="sk-SK" sz="2800" i="1" dirty="0" smtClean="0">
                <a:solidFill>
                  <a:schemeClr val="accent2">
                    <a:lumMod val="50000"/>
                  </a:schemeClr>
                </a:solidFill>
              </a:rPr>
              <a:t>čistí odpadové vody, zo septiku voda odchádza do kanalizácie, alebo do čističky),</a:t>
            </a:r>
          </a:p>
          <a:p>
            <a:r>
              <a:rPr lang="sk-SK" sz="2800" dirty="0" smtClean="0">
                <a:solidFill>
                  <a:schemeClr val="accent4">
                    <a:lumMod val="50000"/>
                  </a:schemeClr>
                </a:solidFill>
              </a:rPr>
              <a:t>do </a:t>
            </a:r>
            <a:r>
              <a:rPr lang="sk-SK" sz="2800" b="1" dirty="0" smtClean="0">
                <a:solidFill>
                  <a:schemeClr val="accent4">
                    <a:lumMod val="50000"/>
                  </a:schemeClr>
                </a:solidFill>
              </a:rPr>
              <a:t>žumpy</a:t>
            </a:r>
            <a:r>
              <a:rPr lang="sk-SK" sz="2800" dirty="0" smtClean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sk-SK" sz="2800" i="1" dirty="0" smtClean="0">
                <a:solidFill>
                  <a:schemeClr val="accent4">
                    <a:lumMod val="50000"/>
                  </a:schemeClr>
                </a:solidFill>
              </a:rPr>
              <a:t>(najčastejšie </a:t>
            </a:r>
            <a:r>
              <a:rPr lang="sk-SK" sz="2800" i="1" dirty="0" smtClean="0">
                <a:solidFill>
                  <a:schemeClr val="accent4">
                    <a:lumMod val="50000"/>
                  </a:schemeClr>
                </a:solidFill>
              </a:rPr>
              <a:t>betónová nádrž na dočasné uskladnenie odpadových vôd, ktoré je nutné potom odviesť fekálnym vozom)</a:t>
            </a:r>
            <a:r>
              <a:rPr lang="sk-SK" sz="2800" i="1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sk-SK" sz="2800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026" name="Picture 2" descr="Výsledok vyhľadávania obrázkov pre dopyt žump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53015" y="4822392"/>
            <a:ext cx="2448272" cy="18362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Výsledok vyhľadávania obrázkov pre dopyt septik"/>
          <p:cNvPicPr>
            <a:picLocks noChangeAspect="1" noChangeArrowheads="1"/>
          </p:cNvPicPr>
          <p:nvPr/>
        </p:nvPicPr>
        <p:blipFill>
          <a:blip r:embed="rId3" cstate="print"/>
          <a:srcRect t="20081"/>
          <a:stretch>
            <a:fillRect/>
          </a:stretch>
        </p:blipFill>
        <p:spPr bwMode="auto">
          <a:xfrm>
            <a:off x="3419872" y="4962583"/>
            <a:ext cx="1656184" cy="176480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30" name="Picture 6" descr="Súvisiaci obrázok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7813" y="4822392"/>
            <a:ext cx="1514475" cy="1905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28636"/>
            <a:ext cx="7355160" cy="562074"/>
          </a:xfrm>
        </p:spPr>
        <p:txBody>
          <a:bodyPr>
            <a:normAutofit/>
          </a:bodyPr>
          <a:lstStyle/>
          <a:p>
            <a:pPr algn="ctr"/>
            <a:r>
              <a:rPr lang="sk-SK" b="1" dirty="0" smtClean="0"/>
              <a:t>Poruchy vodoinštalácie: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179512" y="692696"/>
            <a:ext cx="8964488" cy="5616624"/>
          </a:xfrm>
        </p:spPr>
        <p:txBody>
          <a:bodyPr>
            <a:noAutofit/>
          </a:bodyPr>
          <a:lstStyle/>
          <a:p>
            <a:r>
              <a:rPr lang="sk-SK" sz="2800" i="1" dirty="0" smtClean="0"/>
              <a:t>Prejavujú sa najmä ako:</a:t>
            </a:r>
          </a:p>
          <a:p>
            <a:pPr lvl="1"/>
            <a:r>
              <a:rPr lang="sk-SK" sz="2400" i="1" dirty="0" smtClean="0"/>
              <a:t>neodtekajúca vaňa, kuchynský drez, umývadlo,...</a:t>
            </a:r>
          </a:p>
          <a:p>
            <a:pPr lvl="1"/>
            <a:r>
              <a:rPr lang="sk-SK" sz="2400" i="1" dirty="0" smtClean="0"/>
              <a:t>ťažko sa zatvárajúca alebo kvapkajúca batéria, </a:t>
            </a:r>
          </a:p>
          <a:p>
            <a:pPr lvl="1"/>
            <a:r>
              <a:rPr lang="sk-SK" sz="2400" i="1" dirty="0" smtClean="0"/>
              <a:t>tečúce alebo nesplachujúce WC,</a:t>
            </a:r>
          </a:p>
          <a:p>
            <a:pPr lvl="1"/>
            <a:r>
              <a:rPr lang="sk-SK" sz="2400" i="1" dirty="0" smtClean="0"/>
              <a:t>tečúce radiátory, ...</a:t>
            </a:r>
          </a:p>
          <a:p>
            <a:r>
              <a:rPr lang="sk-SK" sz="2800" i="1" dirty="0" smtClean="0"/>
              <a:t>Príčinou môže byť: </a:t>
            </a:r>
          </a:p>
          <a:p>
            <a:pPr lvl="1"/>
            <a:r>
              <a:rPr lang="sk-SK" sz="2400" i="1" dirty="0" smtClean="0"/>
              <a:t>poškodený vodoinštalačný materiál,</a:t>
            </a:r>
          </a:p>
          <a:p>
            <a:pPr lvl="1"/>
            <a:r>
              <a:rPr lang="sk-SK" sz="2400" i="1" dirty="0" smtClean="0"/>
              <a:t>vodným kameňom zanesené alebo skorodované potrubie,</a:t>
            </a:r>
          </a:p>
          <a:p>
            <a:pPr lvl="1"/>
            <a:r>
              <a:rPr lang="sk-SK" sz="2400" i="1" dirty="0" smtClean="0"/>
              <a:t>zodraté tesnenie,</a:t>
            </a:r>
          </a:p>
          <a:p>
            <a:pPr lvl="1"/>
            <a:r>
              <a:rPr lang="sk-SK" sz="2400" i="1" dirty="0" smtClean="0"/>
              <a:t>zanesené ventily,</a:t>
            </a:r>
          </a:p>
          <a:p>
            <a:pPr lvl="1"/>
            <a:r>
              <a:rPr lang="sk-SK" sz="2400" i="1" dirty="0" smtClean="0"/>
              <a:t>upchaté odpadové potrubie (vlasy, zvyšky jedla,...) .</a:t>
            </a:r>
          </a:p>
          <a:p>
            <a:pPr>
              <a:buNone/>
            </a:pPr>
            <a:r>
              <a:rPr lang="sk-SK" sz="2800" i="1" dirty="0" smtClean="0">
                <a:solidFill>
                  <a:schemeClr val="accent3">
                    <a:lumMod val="50000"/>
                  </a:schemeClr>
                </a:solidFill>
              </a:rPr>
              <a:t>V prípade vážnejšej poruchy je potrebné uzavrieť </a:t>
            </a:r>
            <a:r>
              <a:rPr lang="sk-SK" sz="2800" b="1" i="1" dirty="0" smtClean="0">
                <a:solidFill>
                  <a:schemeClr val="accent3">
                    <a:lumMod val="50000"/>
                  </a:schemeClr>
                </a:solidFill>
              </a:rPr>
              <a:t>hlavný prívod vody</a:t>
            </a:r>
            <a:r>
              <a:rPr lang="sk-SK" sz="2800" i="1" dirty="0" smtClean="0">
                <a:solidFill>
                  <a:schemeClr val="accent3">
                    <a:lumMod val="50000"/>
                  </a:schemeClr>
                </a:solidFill>
              </a:rPr>
              <a:t> v domácnosti (musíme vedieť kde je).</a:t>
            </a:r>
          </a:p>
          <a:p>
            <a:r>
              <a:rPr lang="sk-SK" sz="2800" i="1" dirty="0" smtClean="0"/>
              <a:t> </a:t>
            </a:r>
            <a:endParaRPr lang="sk-SK" sz="2800" i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003232" cy="994122"/>
          </a:xfrm>
        </p:spPr>
        <p:txBody>
          <a:bodyPr>
            <a:normAutofit/>
          </a:bodyPr>
          <a:lstStyle/>
          <a:p>
            <a:pPr algn="ctr"/>
            <a:r>
              <a:rPr lang="sk-SK" sz="2800" b="1" dirty="0" smtClean="0">
                <a:solidFill>
                  <a:srgbClr val="FF0000"/>
                </a:solidFill>
              </a:rPr>
              <a:t>Základné prvky vodoinštalácie a kanalizácie:</a:t>
            </a:r>
            <a:endParaRPr lang="en-US" sz="2800" b="1" dirty="0">
              <a:solidFill>
                <a:srgbClr val="FF0000"/>
              </a:solidFill>
            </a:endParaRPr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323528" y="1412776"/>
            <a:ext cx="8496944" cy="5184576"/>
          </a:xfrm>
        </p:spPr>
        <p:txBody>
          <a:bodyPr>
            <a:noAutofit/>
          </a:bodyPr>
          <a:lstStyle/>
          <a:p>
            <a:r>
              <a:rPr lang="sk-SK" sz="2800" dirty="0" smtClean="0"/>
              <a:t>Vodovodné potrubie:</a:t>
            </a:r>
          </a:p>
          <a:p>
            <a:pPr lvl="1"/>
            <a:r>
              <a:rPr lang="sk-SK" sz="2400" dirty="0" smtClean="0"/>
              <a:t>kovové - </a:t>
            </a:r>
            <a:r>
              <a:rPr lang="it-IT" sz="2400" dirty="0" smtClean="0"/>
              <a:t>oceľ, liatina, meď, mosadz</a:t>
            </a:r>
            <a:endParaRPr lang="sk-SK" sz="2400" dirty="0" smtClean="0"/>
          </a:p>
          <a:p>
            <a:pPr lvl="1"/>
            <a:r>
              <a:rPr lang="sk-SK" sz="2400" dirty="0" smtClean="0"/>
              <a:t>plastové – polyvinylchlorid, polyetylén, polypropylén,...</a:t>
            </a:r>
          </a:p>
          <a:p>
            <a:r>
              <a:rPr lang="sk-SK" sz="2800" dirty="0" smtClean="0"/>
              <a:t>Odpadové potrubie: - plast, liatina, kamenina</a:t>
            </a:r>
          </a:p>
          <a:p>
            <a:r>
              <a:rPr lang="sk-SK" sz="2800" dirty="0" smtClean="0"/>
              <a:t>Vodovodné batérie: - pákové, ventilové</a:t>
            </a:r>
          </a:p>
          <a:p>
            <a:r>
              <a:rPr lang="sk-SK" sz="2800" dirty="0" smtClean="0"/>
              <a:t>Toaleta so splachovačom</a:t>
            </a:r>
          </a:p>
          <a:p>
            <a:r>
              <a:rPr lang="sk-SK" sz="2800" dirty="0" smtClean="0"/>
              <a:t>Uzávery vody</a:t>
            </a:r>
          </a:p>
          <a:p>
            <a:r>
              <a:rPr lang="sk-SK" sz="2800" dirty="0" smtClean="0"/>
              <a:t>Vodomery</a:t>
            </a:r>
          </a:p>
          <a:p>
            <a:r>
              <a:rPr lang="sk-SK" sz="2800" dirty="0" smtClean="0"/>
              <a:t>Čerpadlá</a:t>
            </a:r>
          </a:p>
          <a:p>
            <a:r>
              <a:rPr lang="sk-SK" sz="2800" dirty="0" smtClean="0"/>
              <a:t>Spätné klapky</a:t>
            </a:r>
          </a:p>
          <a:p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490066"/>
          </a:xfrm>
        </p:spPr>
        <p:txBody>
          <a:bodyPr>
            <a:normAutofit fontScale="90000"/>
          </a:bodyPr>
          <a:lstStyle/>
          <a:p>
            <a:pPr algn="ctr"/>
            <a:r>
              <a:rPr lang="sk-SK" b="1" dirty="0" smtClean="0"/>
              <a:t>Vodoinštalácia a kanalizácia:</a:t>
            </a:r>
            <a:endParaRPr lang="sk-SK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quarter" idx="1"/>
          </p:nvPr>
        </p:nvSpPr>
        <p:spPr>
          <a:xfrm>
            <a:off x="457200" y="908720"/>
            <a:ext cx="8003232" cy="5565232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4" name="BlokTextu 3"/>
          <p:cNvSpPr txBox="1"/>
          <p:nvPr/>
        </p:nvSpPr>
        <p:spPr>
          <a:xfrm>
            <a:off x="467544" y="908720"/>
            <a:ext cx="3168352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Ukážka </a:t>
            </a:r>
            <a:r>
              <a:rPr lang="sk-SK" b="1" dirty="0" smtClean="0">
                <a:hlinkClick r:id="rId2"/>
              </a:rPr>
              <a:t>vodoinštalácie</a:t>
            </a:r>
            <a:endParaRPr lang="en-US" b="1" dirty="0"/>
          </a:p>
        </p:txBody>
      </p:sp>
      <p:pic>
        <p:nvPicPr>
          <p:cNvPr id="8194" name="Picture 2" descr="Výsledok vyhľadávania obrázkov pre dopyt odpadové potrubie"/>
          <p:cNvPicPr>
            <a:picLocks noChangeAspect="1" noChangeArrowheads="1"/>
          </p:cNvPicPr>
          <p:nvPr/>
        </p:nvPicPr>
        <p:blipFill>
          <a:blip r:embed="rId3" cstate="print"/>
          <a:srcRect l="4465" t="4541" r="6229" b="4640"/>
          <a:stretch>
            <a:fillRect/>
          </a:stretch>
        </p:blipFill>
        <p:spPr bwMode="auto">
          <a:xfrm>
            <a:off x="6156176" y="764704"/>
            <a:ext cx="2448272" cy="244827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BlokTextu 6">
            <a:hlinkClick r:id="rId4"/>
          </p:cNvPr>
          <p:cNvSpPr txBox="1"/>
          <p:nvPr/>
        </p:nvSpPr>
        <p:spPr>
          <a:xfrm>
            <a:off x="1619672" y="1556792"/>
            <a:ext cx="3024336" cy="3693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sk-SK" b="1" dirty="0" smtClean="0"/>
              <a:t>Spätná klapka - video</a:t>
            </a:r>
            <a:endParaRPr lang="en-US" b="1" dirty="0"/>
          </a:p>
        </p:txBody>
      </p:sp>
      <p:pic>
        <p:nvPicPr>
          <p:cNvPr id="8196" name="Picture 4" descr="Súvisiaci obrázok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2420888"/>
            <a:ext cx="2400000" cy="180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Výsledok vyhľadávania obrázkov pre dopyt hlavný uzáver vody v dome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275856" y="2420888"/>
            <a:ext cx="2495904" cy="187192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0" name="BlokTextu 9">
            <a:hlinkClick r:id="rId7"/>
          </p:cNvPr>
          <p:cNvSpPr txBox="1"/>
          <p:nvPr/>
        </p:nvSpPr>
        <p:spPr>
          <a:xfrm>
            <a:off x="755576" y="4725144"/>
            <a:ext cx="4320480" cy="369332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sk-SK" b="1" dirty="0" smtClean="0"/>
              <a:t>Domáca čistiareň odpadových vôd</a:t>
            </a:r>
            <a:endParaRPr lang="en-US" b="1" dirty="0"/>
          </a:p>
        </p:txBody>
      </p:sp>
      <p:sp>
        <p:nvSpPr>
          <p:cNvPr id="11" name="Obdĺžnik 10">
            <a:hlinkClick r:id="rId8"/>
          </p:cNvPr>
          <p:cNvSpPr/>
          <p:nvPr/>
        </p:nvSpPr>
        <p:spPr>
          <a:xfrm>
            <a:off x="1403648" y="5517232"/>
            <a:ext cx="2448272" cy="369332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sk-SK" dirty="0" smtClean="0"/>
              <a:t>Splachovanie toalety</a:t>
            </a:r>
            <a:endParaRPr lang="en-US" dirty="0"/>
          </a:p>
        </p:txBody>
      </p:sp>
      <p:pic>
        <p:nvPicPr>
          <p:cNvPr id="8200" name="Picture 8" descr="Výsledok vyhľadávania obrázkov pre dopyt páková batéria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156176" y="3717032"/>
            <a:ext cx="2333059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 animBg="1"/>
      <p:bldP spid="7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55576" y="4221088"/>
            <a:ext cx="7467600" cy="782960"/>
          </a:xfrm>
        </p:spPr>
        <p:txBody>
          <a:bodyPr/>
          <a:lstStyle/>
          <a:p>
            <a:pPr algn="ctr"/>
            <a:r>
              <a:rPr lang="sk-SK" dirty="0" smtClean="0"/>
              <a:t>Ďakujem za pozornosť !</a:t>
            </a:r>
            <a:endParaRPr lang="sk-SK" dirty="0"/>
          </a:p>
        </p:txBody>
      </p:sp>
      <p:sp>
        <p:nvSpPr>
          <p:cNvPr id="4" name="BlokTextu 3"/>
          <p:cNvSpPr txBox="1"/>
          <p:nvPr/>
        </p:nvSpPr>
        <p:spPr>
          <a:xfrm>
            <a:off x="467544" y="5517232"/>
            <a:ext cx="6840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dirty="0" smtClean="0"/>
              <a:t>Zdroj obrázkov a informácií : internet</a:t>
            </a:r>
            <a:endParaRPr lang="sk-SK" dirty="0"/>
          </a:p>
        </p:txBody>
      </p:sp>
      <p:pic>
        <p:nvPicPr>
          <p:cNvPr id="2050" name="Picture 2" descr="https://www.nase-voda.cz/wp-content/uploads/2019/01/fek%C3%A1ln%C3%AD-v%C5%AFz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6419850" cy="33909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rkáda">
  <a:themeElements>
    <a:clrScheme name="Špička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rkáda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rkáda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556</TotalTime>
  <Words>372</Words>
  <Application>Microsoft Office PowerPoint</Application>
  <PresentationFormat>Prezentácia na obrazovke (4:3)</PresentationFormat>
  <Paragraphs>55</Paragraphs>
  <Slides>9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9</vt:i4>
      </vt:variant>
    </vt:vector>
  </HeadingPairs>
  <TitlesOfParts>
    <vt:vector size="13" baseType="lpstr">
      <vt:lpstr>Century Schoolbook</vt:lpstr>
      <vt:lpstr>Wingdings</vt:lpstr>
      <vt:lpstr>Wingdings 2</vt:lpstr>
      <vt:lpstr>Arkáda</vt:lpstr>
      <vt:lpstr>Bytové inštalácie</vt:lpstr>
      <vt:lpstr>Voda v domácnosti:</vt:lpstr>
      <vt:lpstr>Čo je to vodoinštalácia: </vt:lpstr>
      <vt:lpstr>Čo je to vodoinštalácia: </vt:lpstr>
      <vt:lpstr>Kanalizácia </vt:lpstr>
      <vt:lpstr>Poruchy vodoinštalácie:</vt:lpstr>
      <vt:lpstr>Základné prvky vodoinštalácie a kanalizácie:</vt:lpstr>
      <vt:lpstr>Vodoinštalácia a kanalizácia:</vt:lpstr>
      <vt:lpstr>Ďakujem za pozornosť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Snímka 1</dc:title>
  <dc:creator>user</dc:creator>
  <cp:lastModifiedBy>Eva Hricova</cp:lastModifiedBy>
  <cp:revision>103</cp:revision>
  <dcterms:created xsi:type="dcterms:W3CDTF">2019-09-02T13:24:47Z</dcterms:created>
  <dcterms:modified xsi:type="dcterms:W3CDTF">2019-10-23T19:05:04Z</dcterms:modified>
</cp:coreProperties>
</file>