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68" r:id="rId3"/>
    <p:sldId id="275" r:id="rId4"/>
    <p:sldId id="276" r:id="rId5"/>
    <p:sldId id="277" r:id="rId6"/>
    <p:sldId id="267" r:id="rId7"/>
    <p:sldId id="272" r:id="rId8"/>
    <p:sldId id="278" r:id="rId9"/>
    <p:sldId id="262" r:id="rId10"/>
    <p:sldId id="279" r:id="rId11"/>
    <p:sldId id="280" r:id="rId12"/>
    <p:sldId id="281" r:id="rId13"/>
    <p:sldId id="282" r:id="rId14"/>
    <p:sldId id="283" r:id="rId15"/>
    <p:sldId id="284" r:id="rId16"/>
    <p:sldId id="264" r:id="rId17"/>
    <p:sldId id="285" r:id="rId18"/>
    <p:sldId id="265" r:id="rId19"/>
    <p:sldId id="286" r:id="rId20"/>
    <p:sldId id="269" r:id="rId21"/>
    <p:sldId id="270" r:id="rId22"/>
    <p:sldId id="273" r:id="rId23"/>
    <p:sldId id="271" r:id="rId24"/>
    <p:sldId id="288" r:id="rId25"/>
    <p:sldId id="287" r:id="rId26"/>
    <p:sldId id="274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5828-4E60-415A-8C69-951171CE56E0}" type="datetimeFigureOut">
              <a:rPr lang="pl-PL" smtClean="0"/>
              <a:pPr/>
              <a:t>2021-10-21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8EA7-2903-4215-A7B6-03AF03CD47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5828-4E60-415A-8C69-951171CE56E0}" type="datetimeFigureOut">
              <a:rPr lang="pl-PL" smtClean="0"/>
              <a:pPr/>
              <a:t>2021-10-21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8EA7-2903-4215-A7B6-03AF03CD47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5828-4E60-415A-8C69-951171CE56E0}" type="datetimeFigureOut">
              <a:rPr lang="pl-PL" smtClean="0"/>
              <a:pPr/>
              <a:t>2021-10-21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8EA7-2903-4215-A7B6-03AF03CD47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5828-4E60-415A-8C69-951171CE56E0}" type="datetimeFigureOut">
              <a:rPr lang="pl-PL" smtClean="0"/>
              <a:pPr/>
              <a:t>2021-10-21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8EA7-2903-4215-A7B6-03AF03CD47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5828-4E60-415A-8C69-951171CE56E0}" type="datetimeFigureOut">
              <a:rPr lang="pl-PL" smtClean="0"/>
              <a:pPr/>
              <a:t>2021-10-21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8EA7-2903-4215-A7B6-03AF03CD47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5828-4E60-415A-8C69-951171CE56E0}" type="datetimeFigureOut">
              <a:rPr lang="pl-PL" smtClean="0"/>
              <a:pPr/>
              <a:t>2021-10-21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8EA7-2903-4215-A7B6-03AF03CD47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5828-4E60-415A-8C69-951171CE56E0}" type="datetimeFigureOut">
              <a:rPr lang="pl-PL" smtClean="0"/>
              <a:pPr/>
              <a:t>2021-10-21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8EA7-2903-4215-A7B6-03AF03CD47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5828-4E60-415A-8C69-951171CE56E0}" type="datetimeFigureOut">
              <a:rPr lang="pl-PL" smtClean="0"/>
              <a:pPr/>
              <a:t>2021-10-21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8EA7-2903-4215-A7B6-03AF03CD47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5828-4E60-415A-8C69-951171CE56E0}" type="datetimeFigureOut">
              <a:rPr lang="pl-PL" smtClean="0"/>
              <a:pPr/>
              <a:t>2021-10-21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8EA7-2903-4215-A7B6-03AF03CD47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5828-4E60-415A-8C69-951171CE56E0}" type="datetimeFigureOut">
              <a:rPr lang="pl-PL" smtClean="0"/>
              <a:pPr/>
              <a:t>2021-10-21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8EA7-2903-4215-A7B6-03AF03CD47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5828-4E60-415A-8C69-951171CE56E0}" type="datetimeFigureOut">
              <a:rPr lang="pl-PL" smtClean="0"/>
              <a:pPr/>
              <a:t>2021-10-21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F98EA7-2903-4215-A7B6-03AF03CD477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7D5828-4E60-415A-8C69-951171CE56E0}" type="datetimeFigureOut">
              <a:rPr lang="pl-PL" smtClean="0"/>
              <a:pPr/>
              <a:t>2021-10-21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F98EA7-2903-4215-A7B6-03AF03CD4772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laczoszczedzanie.pl/ekodom/dom-energooszczedny/oszczedzanie-wody/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s://wlaczoszczedzanie.pl/ekodom/dom-energooszczedny/oszczedzanie-pradu/energooszczedne-oswietleni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laczoszczedzanie.pl/ekodom/dom-energooszczedny/oszczedzanie-pradu/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wlaczoszczedzanie.pl/ekodom/dom-energooszczedny/energooszczedne-ogrzewania/" TargetMode="External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laczoszczedzanie.pl/komisja-europejska-planuje-by-do-2030-roku-wszystkie-opakowania-z-tworzyw-sztucznych-nadawaly-sie-do-recykling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003232" cy="53021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cap="all" dirty="0" smtClean="0">
                <a:latin typeface="Times New Roman" pitchFamily="18" charset="0"/>
                <a:cs typeface="Times New Roman" pitchFamily="18" charset="0"/>
              </a:rPr>
              <a:t>„Przedszkole </a:t>
            </a: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800" b="1" cap="all" dirty="0" smtClean="0">
                <a:latin typeface="Times New Roman" pitchFamily="18" charset="0"/>
                <a:cs typeface="Times New Roman" pitchFamily="18" charset="0"/>
              </a:rPr>
              <a:t>jako</a:t>
            </a: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800" b="1" cap="all" dirty="0" smtClean="0">
                <a:latin typeface="Times New Roman" pitchFamily="18" charset="0"/>
                <a:cs typeface="Times New Roman" pitchFamily="18" charset="0"/>
              </a:rPr>
              <a:t>centrum aktywności ekologicznej”</a:t>
            </a: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5400" dirty="0" smtClean="0"/>
          </a:p>
          <a:p>
            <a:pPr>
              <a:buNone/>
            </a:pPr>
            <a:endParaRPr lang="pl-PL" sz="5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429000"/>
            <a:ext cx="19335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Wszyscy pracownicy (a więc nie tylko nauczyciele)  ściśle  ze sobą współpracują, by osiągnąć cel,                 do którego została powołane przedszkole: wykształcenia i wychowania ucznia. </a:t>
            </a:r>
          </a:p>
          <a:p>
            <a:pPr algn="ctr">
              <a:buNone/>
            </a:pP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Współpracę tę również poszerzamy o gremia zainteresowane pracą przedszkola: rodziców, radę rodziców, jednostkę prowadzącą i nadzorując</a:t>
            </a:r>
            <a:r>
              <a:rPr lang="pl-PL" sz="2800" dirty="0" smtClean="0"/>
              <a:t>ą.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6285384" cy="532859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naszym przedszkolu będą realizowane  różne metody i formy  działań, które pozwolą w znacznym stopniu wychować pokolenie ludzi proekologicznych. </a:t>
            </a:r>
            <a:b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Należą do nich :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endParaRPr lang="pl-P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algn="ctr">
              <a:buNone/>
            </a:pPr>
            <a:endParaRPr lang="pl-PL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pl-PL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Oszczędzanie papieru</a:t>
            </a: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1) Wykorzystujemy kartki dwustronnie i zmniejszmy jej format. </a:t>
            </a: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2)Nie wyrzucamy nie zużytych kartek, wszelkie ścinki, np. z wycinanki gromadzimy w celu dalszego wykorzystania.</a:t>
            </a: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3)Dozujemy ręczniki papierowe.</a:t>
            </a:r>
          </a:p>
          <a:p>
            <a:pPr algn="ctr">
              <a:buNone/>
            </a:pPr>
            <a:endParaRPr lang="pl-PL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301208"/>
            <a:ext cx="1224136" cy="114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algn="ctr">
              <a:buNone/>
            </a:pPr>
            <a:r>
              <a:rPr lang="pl-PL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Oszczędzanie wody</a:t>
            </a:r>
          </a:p>
          <a:p>
            <a:pPr algn="ctr">
              <a:buNone/>
            </a:pPr>
            <a:endParaRPr lang="pl-PL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1) Zbieramy  deszczówkę, którą będziemy podlewać kwiaty</a:t>
            </a:r>
          </a:p>
          <a:p>
            <a:pPr algn="ctr">
              <a:buNone/>
            </a:pP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2)Dokręcamy krany</a:t>
            </a:r>
          </a:p>
          <a:p>
            <a:pPr algn="ctr">
              <a:buNone/>
            </a:pPr>
            <a:endParaRPr lang="pl-PL" sz="2800" dirty="0" smtClean="0"/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229200"/>
            <a:ext cx="66967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980728"/>
            <a:ext cx="1390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Oszczędzamy energię</a:t>
            </a: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1)Jeżeli zima jest za ciepło, przykręcamy grzejniki. 2)Kiedy wychodzimy z Sali otwieramy okno i zakręcamy grzejniki</a:t>
            </a: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3) Wychodząc z Sali wyłączmy światło, radio, laptopa           i tablicę multimedialną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653136"/>
            <a:ext cx="1367210" cy="163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49406"/>
            <a:ext cx="1359793" cy="134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Wdrażamy do segregacji śmieci</a:t>
            </a:r>
            <a:endParaRPr lang="pl-PL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5024569" cy="25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2824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Ekologiczne zachowania w domu                 i pracy</a:t>
            </a:r>
            <a:r>
              <a:rPr lang="pl-PL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08920"/>
            <a:ext cx="8147248" cy="3312368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Po zakończeniu ładowania urządzenia na baterie zawsze wyjmuj ładowarkę z kontaktu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nawet gdy nie jest do niej podłączone urządzenie, ładowarka pobiera prąd.</a:t>
            </a:r>
          </a:p>
          <a:p>
            <a:pPr lvl="0" algn="ctr"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Kup papier z recyklingu </a:t>
            </a: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do jego produkcji potrzeba o 70 % mniej energii.</a:t>
            </a:r>
          </a:p>
          <a:p>
            <a:endParaRPr lang="pl-PL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700808"/>
            <a:ext cx="120973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Nie kupuj napojów w plastikowych butelkach</a:t>
            </a:r>
          </a:p>
          <a:p>
            <a:pPr lvl="0"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Jeżeli musisz to zrobić wybierz większe butle, bo małe opakowania to więcej śmieci.</a:t>
            </a:r>
          </a:p>
          <a:p>
            <a:pPr lvl="0" algn="ctr"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Wybieraj kosmetyki z dozownikiem z pompką lub </a:t>
            </a:r>
            <a:r>
              <a:rPr lang="pl-PL" sz="2800" b="1" dirty="0" err="1" smtClean="0">
                <a:latin typeface="Times New Roman" pitchFamily="18" charset="0"/>
                <a:cs typeface="Times New Roman" pitchFamily="18" charset="0"/>
              </a:rPr>
              <a:t>roll-on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, tylko nie </a:t>
            </a:r>
            <a:r>
              <a:rPr lang="pl-PL" sz="2800" b="1" dirty="0" err="1" smtClean="0">
                <a:latin typeface="Times New Roman" pitchFamily="18" charset="0"/>
                <a:cs typeface="Times New Roman" pitchFamily="18" charset="0"/>
              </a:rPr>
              <a:t>areozole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! </a:t>
            </a: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Areozole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trudno wytworzyć, wymagają w procesie produkcji mnóstwa energii i łączą się z produkcją substancji szkodliwych dla środowiska.</a:t>
            </a:r>
          </a:p>
          <a:p>
            <a:pPr lvl="0" algn="ctr"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Szukaj tkanin z recyklingu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oznaczonych symbolem PCR, lub polaru wytwarzanego z poddanych recyklingowi butelek PET.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704088"/>
            <a:ext cx="8003232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Ogranicz podróżowanie samolotem                i samochodem</a:t>
            </a:r>
            <a:endParaRPr lang="pl-PL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8"/>
            <a:ext cx="6131024" cy="460851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Wybieraj częściej transport publiczny lub rower</a:t>
            </a:r>
          </a:p>
          <a:p>
            <a:pPr lvl="0"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Pamiętaj że pociąg, autobus czy tramwaj to znacznie czystsza metoda podróżowania niż samolot czy samochód</a:t>
            </a:r>
          </a:p>
          <a:p>
            <a:pPr lvl="0" algn="ctr"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Regularnie sprawdzaj stan techniczny swojego samochodu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 – pozwoli to na zmniejszenie użycia paliwa i ograniczy emisje CO2</a:t>
            </a:r>
          </a:p>
          <a:p>
            <a:pPr>
              <a:buNone/>
              <a:defRPr/>
            </a:pPr>
            <a:endParaRPr lang="pl-P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348880"/>
            <a:ext cx="214312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Dbaj o odpowiednie ciśnienie w oponach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może to zmniejszyć zużycie paliwa nawet o 3%. </a:t>
            </a:r>
          </a:p>
          <a:p>
            <a:pPr lvl="0"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Każde zaoszczędzone 4 litry paliwa to 10 kg CO2 mniej.</a:t>
            </a:r>
          </a:p>
          <a:p>
            <a:pPr lvl="0"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Zwolnij i prowadź mniej agresywnie</a:t>
            </a:r>
          </a:p>
          <a:p>
            <a:pPr lvl="0"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Jeżeli zatrzymujesz się na dłużej niż kilka minut wyłącz silnik – zaoszczędzisz paliwo i zmniejszysz emisję CO2</a:t>
            </a:r>
          </a:p>
          <a:p>
            <a:pPr lvl="0"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Podczas prowadzenia samochodu stosuj zasady 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ekojazdy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ecodrivingu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), czyli jazdy ekonomiczne.</a:t>
            </a:r>
          </a:p>
          <a:p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743600"/>
            <a:ext cx="1965037" cy="11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Pragniemy poinformować, że we wrześniu br. nasze przedszkole przystąpiło do projektu  </a:t>
            </a:r>
          </a:p>
          <a:p>
            <a:pPr algn="ctr">
              <a:buNone/>
            </a:pPr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r>
              <a:rPr lang="pl-PL" sz="2400" b="1" cap="all" dirty="0" smtClean="0"/>
              <a:t> Przedszkole </a:t>
            </a:r>
            <a:endParaRPr lang="pl-PL" sz="2400" dirty="0" smtClean="0"/>
          </a:p>
          <a:p>
            <a:pPr algn="ctr">
              <a:buNone/>
            </a:pPr>
            <a:r>
              <a:rPr lang="pl-PL" sz="2400" b="1" cap="all" dirty="0" smtClean="0"/>
              <a:t>jako</a:t>
            </a:r>
            <a:endParaRPr lang="pl-PL" sz="2400" dirty="0" smtClean="0"/>
          </a:p>
          <a:p>
            <a:pPr algn="ctr">
              <a:buNone/>
            </a:pPr>
            <a:r>
              <a:rPr lang="pl-PL" sz="2400" b="1" cap="all" dirty="0" smtClean="0"/>
              <a:t>centrum aktywności ekologicznej”</a:t>
            </a:r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ctr">
              <a:buNone/>
            </a:pPr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którego celem jest rozpowszechnienie koncepcji zrównoważonego rozwoju wśród dzieci,</a:t>
            </a:r>
          </a:p>
          <a:p>
            <a:pPr algn="ctr">
              <a:buNone/>
            </a:pPr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rodziców </a:t>
            </a:r>
            <a:b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pracowników przedszkola. </a:t>
            </a:r>
            <a:endParaRPr lang="pl-PL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Dom ekologiczny to wybór przyszłości</a:t>
            </a:r>
            <a:r>
              <a:rPr lang="pl-PL" sz="3600" b="1" dirty="0" smtClean="0">
                <a:solidFill>
                  <a:srgbClr val="00B050"/>
                </a:solidFill>
              </a:rPr>
              <a:t/>
            </a:r>
            <a:br>
              <a:rPr lang="pl-PL" sz="3600" b="1" dirty="0" smtClean="0">
                <a:solidFill>
                  <a:srgbClr val="00B050"/>
                </a:solidFill>
              </a:rPr>
            </a:br>
            <a:endParaRPr lang="pl-PL" sz="36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Dom energooszczędny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Dom ekologiczny to dom przyszłości, wybudowany                  z myślą o poszanowaniu energii. </a:t>
            </a: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Dom energooszczędny   to jeden ze sposobów na niższe rachunki za jego użytkowanie. Równie ważne są też odpowiednie codzienne nawyki, które pomogą zadbać o kondycję naszej kieszeni i przyczynią                     się do ochrony środowiska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085184"/>
            <a:ext cx="10477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Ekologiczny dom to:</a:t>
            </a:r>
            <a:endParaRPr lang="pl-PL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916832"/>
            <a:ext cx="7488832" cy="2952328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energooszczędne urządzenia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energooszczędne oświetlenie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energooszczędne ogrzewanie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energooszczędna wentylacja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oszczędzanie energii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oszczędzanie wod</a:t>
            </a:r>
            <a:r>
              <a:rPr lang="pl-PL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endParaRPr lang="pl-PL" dirty="0"/>
          </a:p>
        </p:txBody>
      </p:sp>
      <p:pic>
        <p:nvPicPr>
          <p:cNvPr id="4" name="Obraz 3" descr="Energooszczędne oświetleni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34076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Energooszczędne ogrzewanie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01317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Oszczędzanie energii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2210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Oszczędzanie wody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436510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Świadomy konsument</a:t>
            </a:r>
            <a:endParaRPr lang="pl-PL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71600" y="2413338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dirty="0" smtClean="0"/>
              <a:t>Używaj urządzeń przyjaznych środowisku                  o wysokiej klasie energooszczędności</a:t>
            </a:r>
          </a:p>
          <a:p>
            <a:pPr lvl="0" algn="ctr"/>
            <a:r>
              <a:rPr lang="pl-PL" sz="2400" dirty="0" smtClean="0"/>
              <a:t>Prowadź bardziej energetycznie zrównoważony styl życia</a:t>
            </a:r>
          </a:p>
          <a:p>
            <a:pPr lvl="0" algn="ctr"/>
            <a:r>
              <a:rPr lang="pl-PL" sz="2400" dirty="0" smtClean="0"/>
              <a:t>Zasadź drzewo – jedno drzewo w ciągu twojego życia może zaabsorbować nawet tonę CO2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869160"/>
            <a:ext cx="2160240" cy="177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b="1" dirty="0" smtClean="0"/>
              <a:t> </a:t>
            </a:r>
            <a:r>
              <a:rPr lang="pl-PL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Etykiety produktów</a:t>
            </a:r>
          </a:p>
          <a:p>
            <a:pPr algn="ctr">
              <a:buNone/>
            </a:pP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Etykiety pomagają podjąć decyzje o zakupie odpowiedniego produktu. Etykiety stanowią środek komunikacji pomiędzy wytwórcą, sprzedającym i kupującym. Informacje na etykiecie pomagają kupującemu wybrać najbardziej odpowiadający mu artykuł, muszą zatem dokładnie opisywać z czego produkt został wyprodukowany oraz jakie są jego funkcje.</a:t>
            </a:r>
          </a:p>
          <a:p>
            <a:pPr algn="ctr">
              <a:buNone/>
            </a:pPr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pl-PL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dirty="0" smtClean="0">
                <a:hlinkClick r:id="rId2" tooltip="Komisja Europejska planuje, by do 2030 roku wszystkie opakowania z tworzyw sztucznych nadawały się do recyklingu&#10;&#10;Pixabay / @ 9355 / CC0 Branżę tworzyw sztucznych czeka wiele zmian związanych z prawodawstwem unijnym. Komisja Europejska planuje, by do 2030"/>
              </a:rPr>
              <a:t/>
            </a:r>
            <a:br>
              <a:rPr lang="pl-PL" dirty="0" smtClean="0">
                <a:hlinkClick r:id="rId2" tooltip="Komisja Europejska planuje, by do 2030 roku wszystkie opakowania z tworzyw sztucznych nadawały się do recyklingu&#10;&#10;Pixabay / @ 9355 / CC0 Branżę tworzyw sztucznych czeka wiele zmian związanych z prawodawstwem unijnym. Komisja Europejska planuje, by do 2030"/>
              </a:rPr>
            </a:b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661248"/>
            <a:ext cx="388843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6934" y="1340768"/>
            <a:ext cx="12654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583264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051720" y="764704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Świadomy konsumen</a:t>
            </a:r>
            <a:r>
              <a:rPr lang="pl-PL" sz="3600" b="1" dirty="0" smtClean="0">
                <a:solidFill>
                  <a:schemeClr val="accent1"/>
                </a:solidFill>
              </a:rPr>
              <a:t>t</a:t>
            </a:r>
            <a:endParaRPr lang="pl-PL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Gospodarowanie odpadami</a:t>
            </a:r>
          </a:p>
          <a:p>
            <a:pPr algn="ctr">
              <a:buNone/>
            </a:pP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Od zawsze tam gdzie pojawiał się człowiek pojawiały się też odpady.                 </a:t>
            </a:r>
          </a:p>
          <a:p>
            <a:pPr algn="ctr">
              <a:buNone/>
            </a:pP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Wraz ze wzrostem liczby ludzi na Ziemi, rozwojem technologii oraz przemysłu, odpadów jest coraz więcej, a w dodatku są one coraz trwalsze. Rozkład niektórych może trwać nawet kilkaset lat. </a:t>
            </a:r>
          </a:p>
          <a:p>
            <a:pPr algn="ctr">
              <a:buNone/>
            </a:pP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W efekcie góry śmieci rosną, a środowisko nie potrafi sobie samo poradzić z ich szybkim usunięciem.                  </a:t>
            </a: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764704"/>
            <a:ext cx="1517526" cy="126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025807" y="3244335"/>
            <a:ext cx="51465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Opracowała: </a:t>
            </a:r>
          </a:p>
          <a:p>
            <a:pPr algn="ctr"/>
            <a:r>
              <a:rPr lang="pl-PL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Agnieszka </a:t>
            </a:r>
            <a:r>
              <a:rPr lang="pl-PL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Weber </a:t>
            </a:r>
            <a:endParaRPr lang="pl-PL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Cele nadrzędne projektu:</a:t>
            </a:r>
            <a:endParaRPr lang="pl-PL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 </a:t>
            </a: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Wzbogacenie wiedzy o przyrodzie oraz idei zrównoważonego rozwoju. </a:t>
            </a: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Nabywanie umiejętności działania przez dzieci, pracowników i rodziców zgodnie z tą ideą. Wyzwolenie aktywności na rzecz środowiska.                         </a:t>
            </a: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Rozwijanie wrażliwości u dzieci i ich rodziców                  na problemy współczesnego świata                                                         i lokalnego środowiska.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Cele szczegółowe:</a:t>
            </a:r>
            <a:br>
              <a:rPr lang="pl-PL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dirty="0" smtClean="0"/>
              <a:t>Poznanie istoty funkcjonowania ekosystemów w różnych porach roku </a:t>
            </a:r>
          </a:p>
          <a:p>
            <a:pPr lvl="1"/>
            <a:r>
              <a:rPr lang="pl-PL" dirty="0" smtClean="0"/>
              <a:t>Wielozmysłowe doświadczanie i opisywanie wrażeń przez dzieci </a:t>
            </a:r>
          </a:p>
          <a:p>
            <a:pPr lvl="1"/>
            <a:r>
              <a:rPr lang="pl-PL" dirty="0" smtClean="0"/>
              <a:t>Poznanie przez dzieci właściwości materiałów i surowców oraz sposobu ich racjonalnego wykorzystywania i odzyskiwania </a:t>
            </a:r>
          </a:p>
          <a:p>
            <a:pPr lvl="1"/>
            <a:r>
              <a:rPr lang="pl-PL" dirty="0" smtClean="0"/>
              <a:t>Dostrzeżenie skutków negatywnego zachowania ludzi w przyrodzie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Cele szczegółowe</a:t>
            </a:r>
            <a:endParaRPr lang="pl-PL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983832"/>
          </a:xfrm>
        </p:spPr>
        <p:txBody>
          <a:bodyPr>
            <a:noAutofit/>
          </a:bodyPr>
          <a:lstStyle/>
          <a:p>
            <a:pPr lvl="1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Ustalenie zasad zachowania wobec przyrody </a:t>
            </a:r>
          </a:p>
          <a:p>
            <a:pPr lvl="1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Aktywne poszukiwanie przez społeczność przedszkolną sposobów racjonalnego gospodarowania materiałami, surowcami oraz energią </a:t>
            </a:r>
          </a:p>
          <a:p>
            <a:pPr lvl="1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Ustalenie zakresu działań przyjaznych przyrodzie </a:t>
            </a:r>
          </a:p>
          <a:p>
            <a:pPr lvl="1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Aktywizowanie i integrowanie pracowników, rodziców oraz lokalnego środowiska do działań wynikających z potrzeb.</a:t>
            </a:r>
          </a:p>
          <a:p>
            <a:pPr lvl="1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Modernizacja bazy i urządzeń w celu lepszego dostosowania  do potrzeb rozwoju zrównoważonego.</a:t>
            </a:r>
          </a:p>
          <a:p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4000" b="1" dirty="0" smtClean="0">
                <a:solidFill>
                  <a:srgbClr val="FFFF00"/>
                </a:solidFill>
              </a:rPr>
              <a:t/>
            </a:r>
            <a:br>
              <a:rPr lang="pl-PL" sz="4000" b="1" dirty="0" smtClean="0">
                <a:solidFill>
                  <a:srgbClr val="FFFF00"/>
                </a:solidFill>
              </a:rPr>
            </a:br>
            <a:endParaRPr lang="pl-PL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55576" y="1124744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pl-PL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400" b="1" i="1" dirty="0" smtClean="0">
                <a:latin typeface="Times New Roman" pitchFamily="18" charset="0"/>
                <a:cs typeface="Times New Roman" pitchFamily="18" charset="0"/>
              </a:rPr>
              <a:t>„Nadszedł czas, aby zrozumieć,</a:t>
            </a:r>
          </a:p>
          <a:p>
            <a:pPr algn="ctr">
              <a:buNone/>
            </a:pPr>
            <a:r>
              <a:rPr lang="pl-PL" sz="4400" b="1" i="1" dirty="0" smtClean="0">
                <a:latin typeface="Times New Roman" pitchFamily="18" charset="0"/>
                <a:cs typeface="Times New Roman" pitchFamily="18" charset="0"/>
              </a:rPr>
              <a:t> że przyroda bez człowieka </a:t>
            </a:r>
          </a:p>
          <a:p>
            <a:pPr algn="ctr">
              <a:buNone/>
            </a:pPr>
            <a:r>
              <a:rPr lang="pl-PL" sz="4400" b="1" i="1" dirty="0" smtClean="0">
                <a:latin typeface="Times New Roman" pitchFamily="18" charset="0"/>
                <a:cs typeface="Times New Roman" pitchFamily="18" charset="0"/>
              </a:rPr>
              <a:t>będzie istniała, ale człowiek</a:t>
            </a:r>
          </a:p>
          <a:p>
            <a:pPr algn="ctr">
              <a:buNone/>
            </a:pPr>
            <a:r>
              <a:rPr lang="pl-PL" sz="4400" b="1" i="1" dirty="0" smtClean="0">
                <a:latin typeface="Times New Roman" pitchFamily="18" charset="0"/>
                <a:cs typeface="Times New Roman" pitchFamily="18" charset="0"/>
              </a:rPr>
              <a:t> bez przyrody nie”</a:t>
            </a:r>
          </a:p>
          <a:p>
            <a:pPr>
              <a:buNone/>
            </a:pPr>
            <a:endParaRPr lang="pl-PL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pl-PL" sz="4400" b="1" i="1" dirty="0" smtClean="0">
                <a:latin typeface="Times New Roman" pitchFamily="18" charset="0"/>
                <a:cs typeface="Times New Roman" pitchFamily="18" charset="0"/>
              </a:rPr>
              <a:t>Arystoteles</a:t>
            </a:r>
            <a:endParaRPr lang="pl-PL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27584" y="-815407"/>
            <a:ext cx="7704856" cy="864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8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8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Według norm i dokumentów Organizacji Narodów Zjednoczonych: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„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Zrównoważony rozwój Ziemi to rozwój,</a:t>
            </a:r>
            <a:r>
              <a:rPr kumimoji="0" lang="pl-PL" sz="28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który zaspokaja podstawowe potrzeby wszystkich ludzi oraz zachowuje, chroni i przywraca zdrowie                      i integralność ekosystemu Ziemi, bez zagrożenia możliwości zaspokojenia potrzeb przyszłych pokoleń i bez przekraczania długookresowych granic pojemności ekosystemu Ziemi.”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8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0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endParaRPr kumimoji="0" lang="pl-PL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 descr="https://zasoby.ekologia.pl/art/24125/max/max_earth_11015_19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229200"/>
            <a:ext cx="13322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1268760"/>
            <a:ext cx="792088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2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pl-PL" sz="32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pl-PL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Pojęcie zrównoważonego rozwoju pochodzi z leśnictwa, gdzie pierwotnie oznaczało taki sposób gospodarowania lasem, aby nie został on nigdy zlikwidowany, czyli wycinanie tylko tylu drzew,                 ile pozwoli na jego odbudowę                                             w przyszłości.</a:t>
            </a:r>
          </a:p>
          <a:p>
            <a:pPr algn="ctr"/>
            <a:endParaRPr lang="pl-PL" sz="2800" dirty="0" smtClean="0">
              <a:latin typeface="Calibri" pitchFamily="34" charset="0"/>
              <a:cs typeface="Arial" pitchFamily="34" charset="0"/>
            </a:endParaRPr>
          </a:p>
          <a:p>
            <a:pPr algn="ctr"/>
            <a:endParaRPr lang="pl-PL" sz="2800" dirty="0" smtClean="0">
              <a:latin typeface="Calibri" pitchFamily="34" charset="0"/>
              <a:cs typeface="Arial" pitchFamily="34" charset="0"/>
            </a:endParaRPr>
          </a:p>
          <a:p>
            <a:pPr algn="ctr"/>
            <a:endParaRPr lang="pl-PL" sz="2800" dirty="0" smtClean="0">
              <a:latin typeface="Calibri" pitchFamily="34" charset="0"/>
              <a:cs typeface="Arial" pitchFamily="34" charset="0"/>
            </a:endParaRPr>
          </a:p>
          <a:p>
            <a:pPr algn="ctr"/>
            <a:endParaRPr lang="pl-PL" sz="2800" dirty="0" smtClean="0">
              <a:latin typeface="Calibri" pitchFamily="34" charset="0"/>
              <a:cs typeface="Arial" pitchFamily="34" charset="0"/>
            </a:endParaRPr>
          </a:p>
          <a:p>
            <a:pPr algn="ctr"/>
            <a:endParaRPr lang="pl-PL" sz="2800" dirty="0"/>
          </a:p>
        </p:txBody>
      </p:sp>
      <p:pic>
        <p:nvPicPr>
          <p:cNvPr id="3" name="Obraz 2" descr="https://zasoby.ekologia.pl/art/24125/max/max_earth_11015_19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085184"/>
            <a:ext cx="13322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7056784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u="sng" dirty="0" smtClean="0"/>
              <a:t/>
            </a:r>
            <a:br>
              <a:rPr lang="pl-PL" sz="3100" b="1" u="sng" dirty="0" smtClean="0"/>
            </a:br>
            <a:r>
              <a:rPr lang="pl-PL" sz="3100" b="1" u="sng" dirty="0" smtClean="0"/>
              <a:t/>
            </a:r>
            <a:br>
              <a:rPr lang="pl-PL" sz="3100" b="1" u="sng" dirty="0" smtClean="0"/>
            </a:br>
            <a:r>
              <a:rPr lang="pl-PL" sz="3100" b="1" u="sng" dirty="0" smtClean="0"/>
              <a:t/>
            </a:r>
            <a:br>
              <a:rPr lang="pl-PL" sz="3100" b="1" u="sng" dirty="0" smtClean="0"/>
            </a:br>
            <a:r>
              <a:rPr lang="pl-PL" sz="3100" b="1" u="sng" dirty="0" smtClean="0"/>
              <a:t/>
            </a:r>
            <a:br>
              <a:rPr lang="pl-PL" sz="3100" b="1" u="sng" dirty="0" smtClean="0"/>
            </a:br>
            <a:r>
              <a:rPr lang="pl-PL" sz="3100" b="1" u="sng" dirty="0" smtClean="0"/>
              <a:t/>
            </a:r>
            <a:br>
              <a:rPr lang="pl-PL" sz="3100" b="1" u="sng" dirty="0" smtClean="0"/>
            </a:br>
            <a:r>
              <a:rPr lang="pl-PL" sz="3100" b="1" u="sng" dirty="0" smtClean="0"/>
              <a:t/>
            </a:r>
            <a:br>
              <a:rPr lang="pl-PL" sz="3100" b="1" u="sng" dirty="0" smtClean="0"/>
            </a:br>
            <a:r>
              <a:rPr lang="pl-PL" sz="3100" b="1" u="sng" dirty="0" smtClean="0"/>
              <a:t/>
            </a:r>
            <a:br>
              <a:rPr lang="pl-PL" sz="3100" b="1" u="sng" dirty="0" smtClean="0"/>
            </a:br>
            <a:r>
              <a:rPr lang="pl-PL" sz="3100" b="1" u="sng" dirty="0" smtClean="0"/>
              <a:t/>
            </a:r>
            <a:br>
              <a:rPr lang="pl-PL" sz="3100" b="1" u="sng" dirty="0" smtClean="0"/>
            </a:br>
            <a:r>
              <a:rPr lang="pl-PL" sz="3100" b="1" u="sng" dirty="0" smtClean="0"/>
              <a:t/>
            </a:r>
            <a:br>
              <a:rPr lang="pl-PL" sz="3100" b="1" u="sng" dirty="0" smtClean="0"/>
            </a:br>
            <a:r>
              <a:rPr lang="pl-PL" sz="3100" b="1" u="sng" dirty="0" smtClean="0"/>
              <a:t/>
            </a:r>
            <a:br>
              <a:rPr lang="pl-PL" sz="3100" b="1" u="sng" dirty="0" smtClean="0"/>
            </a:br>
            <a:r>
              <a:rPr lang="pl-PL" sz="3100" b="1" u="sng" dirty="0" smtClean="0"/>
              <a:t/>
            </a:r>
            <a:br>
              <a:rPr lang="pl-PL" sz="3100" b="1" u="sng" dirty="0" smtClean="0"/>
            </a:br>
            <a:r>
              <a:rPr lang="pl-PL" sz="3100" b="1" u="sng" dirty="0" smtClean="0"/>
              <a:t/>
            </a:r>
            <a:br>
              <a:rPr lang="pl-PL" sz="3100" b="1" u="sng" dirty="0" smtClean="0"/>
            </a:br>
            <a:r>
              <a:rPr lang="pl-PL" sz="3100" b="1" u="sng" dirty="0" smtClean="0"/>
              <a:t/>
            </a:r>
            <a:br>
              <a:rPr lang="pl-PL" sz="3100" b="1" u="sng" dirty="0" smtClean="0"/>
            </a:br>
            <a:r>
              <a:rPr lang="pl-PL" sz="3100" b="1" u="sng" dirty="0" smtClean="0"/>
              <a:t/>
            </a:r>
            <a:br>
              <a:rPr lang="pl-PL" sz="3100" b="1" u="sng" dirty="0" smtClean="0"/>
            </a:br>
            <a:r>
              <a:rPr lang="pl-PL" sz="3100" b="1" u="sng" dirty="0" smtClean="0"/>
              <a:t/>
            </a:r>
            <a:br>
              <a:rPr lang="pl-PL" sz="3100" b="1" u="sng" dirty="0" smtClean="0"/>
            </a:br>
            <a:r>
              <a:rPr lang="pl-PL" sz="3100" b="1" u="sng" dirty="0" smtClean="0"/>
              <a:t/>
            </a:r>
            <a:br>
              <a:rPr lang="pl-PL" sz="3100" b="1" u="sng" dirty="0" smtClean="0"/>
            </a:br>
            <a:r>
              <a:rPr lang="pl-PL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Przedszkole funkcjonujące według zasad zrównoważonego rozwoju: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492896"/>
            <a:ext cx="8136904" cy="39340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500" dirty="0" smtClean="0"/>
              <a:t>      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W sercu Naszego  przedszkola znajdują się dzieci oraz dorośli, zajmujący się ich edukacją      i wychowaniem  (rada pedagogiczna oraz pracownicy niepedagogiczni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pl-PL" sz="4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pl-PL" sz="4500" dirty="0" smtClean="0"/>
              <a:t>         </a:t>
            </a:r>
          </a:p>
          <a:p>
            <a:endParaRPr lang="pl-PL" sz="8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587</TotalTime>
  <Words>562</Words>
  <Application>Microsoft Office PowerPoint</Application>
  <PresentationFormat>Pokaz na ekranie (4:3)</PresentationFormat>
  <Paragraphs>131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Przepływ</vt:lpstr>
      <vt:lpstr>          </vt:lpstr>
      <vt:lpstr>Slajd 2</vt:lpstr>
      <vt:lpstr>Cele nadrzędne projektu:</vt:lpstr>
      <vt:lpstr>Cele szczegółowe: </vt:lpstr>
      <vt:lpstr>Cele szczegółowe</vt:lpstr>
      <vt:lpstr>Slajd 6</vt:lpstr>
      <vt:lpstr>Slajd 7</vt:lpstr>
      <vt:lpstr>Slajd 8</vt:lpstr>
      <vt:lpstr>                Przedszkole funkcjonujące według zasad zrównoważonego rozwoju: </vt:lpstr>
      <vt:lpstr>Slajd 10</vt:lpstr>
      <vt:lpstr>W naszym przedszkolu będą realizowane  różne metody i formy  działań, które pozwolą w znacznym stopniu wychować pokolenie ludzi proekologicznych.      Należą do nich : </vt:lpstr>
      <vt:lpstr>Slajd 12</vt:lpstr>
      <vt:lpstr>Slajd 13</vt:lpstr>
      <vt:lpstr>Slajd 14</vt:lpstr>
      <vt:lpstr>Slajd 15</vt:lpstr>
      <vt:lpstr>Ekologiczne zachowania w domu                 i pracy </vt:lpstr>
      <vt:lpstr>Slajd 17</vt:lpstr>
      <vt:lpstr>  Ogranicz podróżowanie samolotem                i samochodem</vt:lpstr>
      <vt:lpstr>Slajd 19</vt:lpstr>
      <vt:lpstr>Dom ekologiczny to wybór przyszłości </vt:lpstr>
      <vt:lpstr>Ekologiczny dom to:</vt:lpstr>
      <vt:lpstr>Świadomy konsument</vt:lpstr>
      <vt:lpstr>Slajd 23</vt:lpstr>
      <vt:lpstr>Slajd 24</vt:lpstr>
      <vt:lpstr>Slajd 25</vt:lpstr>
      <vt:lpstr>Slajd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25</cp:revision>
  <dcterms:created xsi:type="dcterms:W3CDTF">2021-10-10T10:16:36Z</dcterms:created>
  <dcterms:modified xsi:type="dcterms:W3CDTF">2021-10-21T17:25:21Z</dcterms:modified>
</cp:coreProperties>
</file>