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5" r:id="rId3"/>
    <p:sldId id="260" r:id="rId4"/>
    <p:sldId id="261" r:id="rId5"/>
    <p:sldId id="262" r:id="rId6"/>
    <p:sldId id="267" r:id="rId7"/>
    <p:sldId id="268" r:id="rId8"/>
    <p:sldId id="269" r:id="rId9"/>
    <p:sldId id="271" r:id="rId10"/>
    <p:sldId id="263" r:id="rId11"/>
    <p:sldId id="270" r:id="rId12"/>
    <p:sldId id="272" r:id="rId13"/>
    <p:sldId id="273" r:id="rId14"/>
    <p:sldId id="274" r:id="rId15"/>
  </p:sldIdLst>
  <p:sldSz cx="9144000" cy="6858000" type="screen4x3"/>
  <p:notesSz cx="6858000" cy="9144000"/>
  <p:defaultTextStyle>
    <a:defPPr>
      <a:defRPr lang="sk-SK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ĺžni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Rovná spojnica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ovná spojnica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5" name="Rovná spojnica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6" name="Obdĺžnik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ál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ál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Ovál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Ovál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Ovál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sk-SK" smtClean="0"/>
              <a:t>Kliknite sem a upravte štýl predlohy podnadpisov.</a:t>
            </a:r>
            <a:endParaRPr lang="en-US"/>
          </a:p>
        </p:txBody>
      </p:sp>
      <p:sp>
        <p:nvSpPr>
          <p:cNvPr id="22" name="Zástupný symbol dátumu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B376EC-645B-4514-BF1F-2B6CB980C452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23" name="Zástupný symbol päty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4" name="Zástupný symbol čísla snímky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85B06-5483-4EFC-919F-43197AF24B6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4028A-D170-422F-A022-C62D72EBF303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5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BC2C8-9EBE-458F-BECE-72970D98D31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668A2-C5C4-4F79-98F7-128931750C85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5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6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931D-3DCF-4236-85BD-10B20AA153D7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8" name="Zástupný symbol obsahu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DCE7C1A-00FE-498E-B601-87E462635BC7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5" name="Zástupný symbol čísla snímky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D63E5D73-D822-4C46-B22A-295190B0D5D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6" name="Zástupný symbol päty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ĺžnik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Obdĺžnik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Obdĺžnik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Obdĺžnik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Rovná spojnica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3" name="Obdĺžnik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Ovál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Ovál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Ovál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Ovál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Ovál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Rovná spojnica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20" name="Zástupný symbol dátumu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147DE6-59B9-435B-8F38-D6A8ACB5778C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21" name="Zástupný symbol päty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22" name="Zástupný symbol čísla snímky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DBFC22-3114-444E-A2FE-990C9497833E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9" name="Zástupný symbol obsahu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Zástupný symbol dátumu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F01EF3-C4D1-45A0-960F-E1E4EA0EC22F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6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6B304-F19E-4F5D-A2AA-B3D35D6F2135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1" name="Zástupný symbol obsahu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3" name="Zástupný symbol obsahu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2" name="Zástupný symbol tex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14" name="Zástupný symbol tex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7" name="Zástupný symbol dátumu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2D414F-B874-478D-BE97-E072E72BEAF2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8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9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5C236-2EED-45EA-B940-84E42712D239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dátumu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677E4F1-FD49-491D-9D36-3FCEBF7E12FC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4" name="Zástupný symbol čísla snímky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8CD98DBD-065B-4056-96D8-BA0E9671BCE8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5" name="Zástupný symbol päty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D13EF0-048F-4A90-91EA-C5D738E07661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4" name="Zástupný symbol čísla snímky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1C1B5F-1D84-4884-8453-66571B0C1D33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vná spojnic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Rovná spojnica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8" name="Rovná spojnica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Obdĺžnik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1" name="Ová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18" name="Zástupný symbol obsahu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12" name="Zástupný symbol dátumu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E9C1F454-27FA-499B-9629-A5C3344B4693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13" name="Zástupný symbol čísla snímky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565861B0-E2BC-4353-B13D-DEF2B30E3BD4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4" name="Zástupný symbol päty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split orient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vná spojnica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Ovál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Obdĺžnik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Rovná spojnica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sk-SK" noProof="0" smtClean="0"/>
              <a:t>Ak chcete pridať obrázok, kliknite na ikonu</a:t>
            </a:r>
            <a:endParaRPr lang="en-US" noProof="0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12" name="Zástupný symbol dátumu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CFCC34A6-98C3-4283-B509-73E0AC91405B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13" name="Zástupný symbol čísla snímky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06A44A-2300-4815-A7BF-384AA4CF57C6}" type="slidenum">
              <a:rPr lang="sk-SK"/>
              <a:pPr>
                <a:defRPr/>
              </a:pPr>
              <a:t>‹#›</a:t>
            </a:fld>
            <a:endParaRPr lang="sk-SK"/>
          </a:p>
        </p:txBody>
      </p:sp>
      <p:sp>
        <p:nvSpPr>
          <p:cNvPr id="14" name="Zástupný symbol päty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sk-SK"/>
          </a:p>
        </p:txBody>
      </p:sp>
    </p:spTree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vná spojnica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en-US"/>
          </a:p>
        </p:txBody>
      </p:sp>
      <p:sp>
        <p:nvSpPr>
          <p:cNvPr id="1028" name="Zástupný symbol textu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smtClean="0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8E53B2F8-48F7-42B9-B031-01177345F17A}" type="datetimeFigureOut">
              <a:rPr lang="sk-SK"/>
              <a:pPr>
                <a:defRPr/>
              </a:pPr>
              <a:t>21.9.2016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sk-SK"/>
          </a:p>
        </p:txBody>
      </p:sp>
      <p:sp>
        <p:nvSpPr>
          <p:cNvPr id="7" name="Rovná spojnica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Rovná spojnica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" name="Obdĺžnik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Rovná spojnica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Ovál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98CA5DA-ABBD-4A01-8B8E-7069AED609B1}" type="slidenum">
              <a:rPr lang="sk-SK"/>
              <a:pPr>
                <a:defRPr/>
              </a:pPr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12" r:id="rId4"/>
    <p:sldLayoutId id="2147483713" r:id="rId5"/>
    <p:sldLayoutId id="2147483720" r:id="rId6"/>
    <p:sldLayoutId id="2147483714" r:id="rId7"/>
    <p:sldLayoutId id="2147483721" r:id="rId8"/>
    <p:sldLayoutId id="2147483722" r:id="rId9"/>
    <p:sldLayoutId id="2147483715" r:id="rId10"/>
    <p:sldLayoutId id="2147483716" r:id="rId11"/>
  </p:sldLayoutIdLst>
  <p:transition spd="med">
    <p:split orient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3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5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11" Type="http://schemas.openxmlformats.org/officeDocument/2006/relationships/image" Target="../media/image51.png"/><Relationship Id="rId5" Type="http://schemas.openxmlformats.org/officeDocument/2006/relationships/image" Target="../media/image46.png"/><Relationship Id="rId10" Type="http://schemas.openxmlformats.org/officeDocument/2006/relationships/image" Target="../media/image38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1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38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k-SK" sz="4000" dirty="0" smtClean="0">
                <a:latin typeface="Bookman Old Style" pitchFamily="18" charset="0"/>
              </a:rPr>
              <a:t>Vlastnosti kvapalín</a:t>
            </a:r>
            <a:br>
              <a:rPr lang="sk-SK" sz="4000" dirty="0" smtClean="0">
                <a:latin typeface="Bookman Old Style" pitchFamily="18" charset="0"/>
              </a:rPr>
            </a:br>
            <a:endParaRPr lang="sk-SK" sz="4000" dirty="0" smtClean="0">
              <a:latin typeface="Bookman Old Style" pitchFamily="18" charset="0"/>
            </a:endParaRPr>
          </a:p>
        </p:txBody>
      </p:sp>
      <p:sp>
        <p:nvSpPr>
          <p:cNvPr id="8195" name="Podnadpis 2"/>
          <p:cNvSpPr>
            <a:spLocks noGrp="1"/>
          </p:cNvSpPr>
          <p:nvPr>
            <p:ph type="subTitle" idx="1"/>
          </p:nvPr>
        </p:nvSpPr>
        <p:spPr>
          <a:xfrm>
            <a:off x="2286000" y="5003800"/>
            <a:ext cx="6172200" cy="1371600"/>
          </a:xfrm>
        </p:spPr>
        <p:txBody>
          <a:bodyPr/>
          <a:lstStyle/>
          <a:p>
            <a:pPr algn="ctr" eaLnBrk="1" hangingPunct="1"/>
            <a:r>
              <a:rPr lang="sk-SK" sz="2400" i="1" dirty="0" smtClean="0">
                <a:latin typeface="Bookman Old Style" pitchFamily="18" charset="0"/>
              </a:rPr>
              <a:t>Fyzika 6. ročník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00500" y="4286250"/>
            <a:ext cx="1166813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Obdĺžnik 72"/>
          <p:cNvSpPr>
            <a:spLocks noChangeArrowheads="1"/>
          </p:cNvSpPr>
          <p:nvPr/>
        </p:nvSpPr>
        <p:spPr bwMode="auto">
          <a:xfrm>
            <a:off x="2678906" y="161925"/>
            <a:ext cx="357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dirty="0"/>
              <a:t>Vlastnosti kvapalín</a:t>
            </a:r>
          </a:p>
        </p:txBody>
      </p:sp>
      <p:sp>
        <p:nvSpPr>
          <p:cNvPr id="18436" name="BlokTextu 2"/>
          <p:cNvSpPr txBox="1">
            <a:spLocks noChangeArrowheads="1"/>
          </p:cNvSpPr>
          <p:nvPr/>
        </p:nvSpPr>
        <p:spPr bwMode="auto">
          <a:xfrm>
            <a:off x="928688" y="1071563"/>
            <a:ext cx="735806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400" b="1" dirty="0">
                <a:solidFill>
                  <a:srgbClr val="FF0000"/>
                </a:solidFill>
              </a:rPr>
              <a:t>Každá kvapalina má svoju farbu, chuť a zápach.</a:t>
            </a:r>
          </a:p>
        </p:txBody>
      </p:sp>
      <p:pic>
        <p:nvPicPr>
          <p:cNvPr id="1843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4500563"/>
            <a:ext cx="901700" cy="135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71625" y="4429125"/>
            <a:ext cx="1214438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9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2428875"/>
            <a:ext cx="571500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5875" y="2571750"/>
            <a:ext cx="500063" cy="183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1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57375" y="2571750"/>
            <a:ext cx="495300" cy="176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357438" y="3071813"/>
            <a:ext cx="371475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3" name="Picture 7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7625" y="2643188"/>
            <a:ext cx="1346200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4" name="Picture 8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71875" y="3714750"/>
            <a:ext cx="857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0"/>
          <p:cNvPicPr>
            <a:picLocks noChangeAspect="1" noChangeArrowheads="1"/>
          </p:cNvPicPr>
          <p:nvPr/>
        </p:nvPicPr>
        <p:blipFill>
          <a:blip r:embed="rId11"/>
          <a:srcRect r="24419"/>
          <a:stretch>
            <a:fillRect/>
          </a:stretch>
        </p:blipFill>
        <p:spPr bwMode="auto">
          <a:xfrm>
            <a:off x="7072313" y="2428875"/>
            <a:ext cx="928687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1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643688" y="4500563"/>
            <a:ext cx="1595437" cy="1196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7" name="Picture 12"/>
          <p:cNvPicPr>
            <a:picLocks noChangeAspect="1" noChangeArrowheads="1"/>
          </p:cNvPicPr>
          <p:nvPr/>
        </p:nvPicPr>
        <p:blipFill>
          <a:blip r:embed="rId13"/>
          <a:srcRect l="31250" t="14063" r="35417" b="9375"/>
          <a:stretch>
            <a:fillRect/>
          </a:stretch>
        </p:blipFill>
        <p:spPr bwMode="auto">
          <a:xfrm>
            <a:off x="6786563" y="2714625"/>
            <a:ext cx="571500" cy="175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Prstenec 17"/>
          <p:cNvSpPr/>
          <p:nvPr/>
        </p:nvSpPr>
        <p:spPr>
          <a:xfrm>
            <a:off x="6286500" y="2071688"/>
            <a:ext cx="2428875" cy="4286250"/>
          </a:xfrm>
          <a:prstGeom prst="donut">
            <a:avLst/>
          </a:prstGeom>
          <a:solidFill>
            <a:srgbClr val="00B05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>
              <a:solidFill>
                <a:schemeClr val="tx1"/>
              </a:solidFill>
            </a:endParaRPr>
          </a:p>
        </p:txBody>
      </p:sp>
      <p:sp>
        <p:nvSpPr>
          <p:cNvPr id="17" name="Prstenec 16"/>
          <p:cNvSpPr/>
          <p:nvPr/>
        </p:nvSpPr>
        <p:spPr>
          <a:xfrm>
            <a:off x="3357563" y="2071688"/>
            <a:ext cx="2214562" cy="4214812"/>
          </a:xfrm>
          <a:prstGeom prst="donut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>
              <a:solidFill>
                <a:schemeClr val="tx1"/>
              </a:solidFill>
            </a:endParaRPr>
          </a:p>
        </p:txBody>
      </p:sp>
      <p:sp>
        <p:nvSpPr>
          <p:cNvPr id="16" name="Prstenec 15"/>
          <p:cNvSpPr/>
          <p:nvPr/>
        </p:nvSpPr>
        <p:spPr>
          <a:xfrm>
            <a:off x="428625" y="2071688"/>
            <a:ext cx="2500313" cy="4214812"/>
          </a:xfrm>
          <a:prstGeom prst="donut">
            <a:avLst/>
          </a:prstGeom>
          <a:solidFill>
            <a:schemeClr val="accent1"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sk-SK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Obdĺžnik 1"/>
          <p:cNvSpPr>
            <a:spLocks noChangeArrowheads="1"/>
          </p:cNvSpPr>
          <p:nvPr/>
        </p:nvSpPr>
        <p:spPr bwMode="auto">
          <a:xfrm>
            <a:off x="251520" y="75143"/>
            <a:ext cx="25955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sk-SK" b="1" i="1" dirty="0">
                <a:solidFill>
                  <a:srgbClr val="0070C0"/>
                </a:solidFill>
              </a:rPr>
              <a:t>Poznámky pre žiakov:</a:t>
            </a:r>
            <a:endParaRPr lang="sk-SK" i="1" dirty="0"/>
          </a:p>
        </p:txBody>
      </p:sp>
      <p:sp>
        <p:nvSpPr>
          <p:cNvPr id="19459" name="BlokTextu 4"/>
          <p:cNvSpPr txBox="1">
            <a:spLocks noChangeArrowheads="1"/>
          </p:cNvSpPr>
          <p:nvPr/>
        </p:nvSpPr>
        <p:spPr bwMode="auto">
          <a:xfrm>
            <a:off x="611558" y="235561"/>
            <a:ext cx="75009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dirty="0">
                <a:solidFill>
                  <a:srgbClr val="FF0000"/>
                </a:solidFill>
              </a:rPr>
              <a:t>Vlastnosti kvapalín</a:t>
            </a:r>
          </a:p>
        </p:txBody>
      </p:sp>
      <p:sp>
        <p:nvSpPr>
          <p:cNvPr id="7" name="BlokTextu 6"/>
          <p:cNvSpPr txBox="1"/>
          <p:nvPr/>
        </p:nvSpPr>
        <p:spPr>
          <a:xfrm>
            <a:off x="39488" y="893175"/>
            <a:ext cx="8645079" cy="8818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600"/>
              </a:lnSpc>
              <a:defRPr/>
            </a:pPr>
            <a:r>
              <a:rPr lang="sk-SK" sz="2400" dirty="0" smtClean="0"/>
              <a:t>Medzi kvapaliny patrí: </a:t>
            </a:r>
            <a:r>
              <a:rPr lang="sk-SK" sz="2600" dirty="0" smtClean="0">
                <a:latin typeface="Arial Narrow" pitchFamily="34" charset="0"/>
              </a:rPr>
              <a:t>voda</a:t>
            </a:r>
            <a:r>
              <a:rPr lang="sk-SK" sz="2600" dirty="0">
                <a:latin typeface="Arial Narrow" pitchFamily="34" charset="0"/>
              </a:rPr>
              <a:t>, olej, ocot, mlieko, ropa, benzín, nafta, lieh, ovocná šťava,...</a:t>
            </a:r>
          </a:p>
          <a:p>
            <a:pPr>
              <a:lnSpc>
                <a:spcPts val="3600"/>
              </a:lnSpc>
              <a:defRPr/>
            </a:pPr>
            <a:endParaRPr lang="sk-SK" sz="2400" dirty="0" smtClean="0"/>
          </a:p>
          <a:p>
            <a:pPr>
              <a:lnSpc>
                <a:spcPts val="3600"/>
              </a:lnSpc>
              <a:defRPr/>
            </a:pPr>
            <a:r>
              <a:rPr lang="sk-SK" sz="2400" dirty="0" smtClean="0"/>
              <a:t>Kvapaliny </a:t>
            </a:r>
            <a:r>
              <a:rPr lang="sk-SK" sz="2400" dirty="0"/>
              <a:t>majú svoje charakteristické vlastnosti.</a:t>
            </a: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r>
              <a:rPr lang="sk-SK" sz="2400" dirty="0">
                <a:solidFill>
                  <a:srgbClr val="FF0000"/>
                </a:solidFill>
              </a:rPr>
              <a:t>Sú tekuté </a:t>
            </a: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r>
              <a:rPr lang="sk-SK" sz="2400" dirty="0">
                <a:solidFill>
                  <a:srgbClr val="FF0000"/>
                </a:solidFill>
              </a:rPr>
              <a:t>Sú takmer nestlačiteľné</a:t>
            </a: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r>
              <a:rPr lang="sk-SK" sz="2400" dirty="0">
                <a:solidFill>
                  <a:srgbClr val="FF0000"/>
                </a:solidFill>
              </a:rPr>
              <a:t> Tlak sa prenáša v kvapaline rovnako do všetkých smerov. </a:t>
            </a:r>
            <a:endParaRPr lang="sk-SK" sz="2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r>
              <a:rPr lang="sk-SK" sz="2400" dirty="0" smtClean="0">
                <a:solidFill>
                  <a:srgbClr val="FF0000"/>
                </a:solidFill>
              </a:rPr>
              <a:t>Dajú sa deliť</a:t>
            </a: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r>
              <a:rPr lang="sk-SK" sz="2400" dirty="0" smtClean="0">
                <a:solidFill>
                  <a:srgbClr val="FF0000"/>
                </a:solidFill>
              </a:rPr>
              <a:t>Prispôsobujú </a:t>
            </a:r>
            <a:r>
              <a:rPr lang="sk-SK" sz="2400" dirty="0">
                <a:solidFill>
                  <a:srgbClr val="FF0000"/>
                </a:solidFill>
              </a:rPr>
              <a:t>svoj tvar nádobe</a:t>
            </a: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r>
              <a:rPr lang="sk-SK" sz="2400" dirty="0">
                <a:solidFill>
                  <a:srgbClr val="FF0000"/>
                </a:solidFill>
              </a:rPr>
              <a:t>Povrch hladiny kvapaliny v pokoji je vodorovný</a:t>
            </a: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r>
              <a:rPr lang="sk-SK" sz="2400" dirty="0">
                <a:solidFill>
                  <a:srgbClr val="FF0000"/>
                </a:solidFill>
              </a:rPr>
              <a:t>Majú svoj objem.</a:t>
            </a:r>
          </a:p>
          <a:p>
            <a:pPr marL="342900" indent="-342900">
              <a:lnSpc>
                <a:spcPts val="3600"/>
              </a:lnSpc>
              <a:defRPr/>
            </a:pPr>
            <a:endParaRPr lang="sk-SK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defRPr/>
            </a:pPr>
            <a:r>
              <a:rPr lang="sk-SK" sz="2400" dirty="0"/>
              <a:t>Kvapaliny majú svoju </a:t>
            </a:r>
            <a:r>
              <a:rPr lang="sk-SK" sz="2400" b="1" dirty="0">
                <a:solidFill>
                  <a:srgbClr val="FF0000"/>
                </a:solidFill>
              </a:rPr>
              <a:t>farbu, chuť a zápach.</a:t>
            </a:r>
            <a:endParaRPr lang="sk-SK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endParaRPr lang="sk-SK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endParaRPr lang="sk-SK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endParaRPr lang="sk-SK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endParaRPr lang="sk-SK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endParaRPr lang="sk-SK" sz="2400" dirty="0">
              <a:solidFill>
                <a:srgbClr val="FF0000"/>
              </a:solidFill>
            </a:endParaRPr>
          </a:p>
          <a:p>
            <a:pPr marL="342900" indent="-342900">
              <a:lnSpc>
                <a:spcPts val="3600"/>
              </a:lnSpc>
              <a:buFontTx/>
              <a:buAutoNum type="arabicPeriod"/>
              <a:defRPr/>
            </a:pPr>
            <a:endParaRPr lang="sk-SK" sz="2400" dirty="0"/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Úloha 1</a:t>
            </a:r>
            <a:endParaRPr lang="sk-SK" dirty="0"/>
          </a:p>
        </p:txBody>
      </p:sp>
      <p:sp>
        <p:nvSpPr>
          <p:cNvPr id="20483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sk-SK" smtClean="0"/>
              <a:t>Ktorú vlastnosť kvapalín charakterizuje obrázok </a:t>
            </a:r>
          </a:p>
          <a:p>
            <a:pPr eaLnBrk="1" hangingPunct="1">
              <a:buFont typeface="Wingdings" pitchFamily="2" charset="2"/>
              <a:buNone/>
            </a:pPr>
            <a:endParaRPr lang="sk-SK" smtClean="0"/>
          </a:p>
        </p:txBody>
      </p:sp>
      <p:pic>
        <p:nvPicPr>
          <p:cNvPr id="20484" name="Obrázok 3"/>
          <p:cNvPicPr>
            <a:picLocks noChangeAspect="1" noChangeArrowheads="1"/>
          </p:cNvPicPr>
          <p:nvPr/>
        </p:nvPicPr>
        <p:blipFill>
          <a:blip r:embed="rId2"/>
          <a:srcRect l="21983" r="23802" b="76157"/>
          <a:stretch>
            <a:fillRect/>
          </a:stretch>
        </p:blipFill>
        <p:spPr bwMode="auto">
          <a:xfrm>
            <a:off x="1476375" y="2133600"/>
            <a:ext cx="5616575" cy="273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BlokTextu 4"/>
          <p:cNvSpPr txBox="1">
            <a:spLocks noChangeArrowheads="1"/>
          </p:cNvSpPr>
          <p:nvPr/>
        </p:nvSpPr>
        <p:spPr bwMode="auto">
          <a:xfrm>
            <a:off x="2700338" y="5157788"/>
            <a:ext cx="35274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b="1">
                <a:solidFill>
                  <a:srgbClr val="FF0000"/>
                </a:solidFill>
              </a:rPr>
              <a:t>Sú deliteľné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Úloha 2</a:t>
            </a:r>
            <a:endParaRPr lang="sk-SK" dirty="0"/>
          </a:p>
        </p:txBody>
      </p:sp>
      <p:pic>
        <p:nvPicPr>
          <p:cNvPr id="21507" name="Zástupný symbol obsahu 3"/>
          <p:cNvPicPr>
            <a:picLocks noGrp="1"/>
          </p:cNvPicPr>
          <p:nvPr>
            <p:ph sz="quarter" idx="1"/>
          </p:nvPr>
        </p:nvPicPr>
        <p:blipFill>
          <a:blip r:embed="rId2"/>
          <a:srcRect l="19180" t="46812" r="26257" b="36758"/>
          <a:stretch>
            <a:fillRect/>
          </a:stretch>
        </p:blipFill>
        <p:spPr>
          <a:xfrm>
            <a:off x="1619250" y="2781300"/>
            <a:ext cx="5689600" cy="2154238"/>
          </a:xfrm>
        </p:spPr>
      </p:pic>
      <p:sp>
        <p:nvSpPr>
          <p:cNvPr id="21508" name="BlokTextu 4"/>
          <p:cNvSpPr txBox="1">
            <a:spLocks noChangeArrowheads="1"/>
          </p:cNvSpPr>
          <p:nvPr/>
        </p:nvSpPr>
        <p:spPr bwMode="auto">
          <a:xfrm>
            <a:off x="827088" y="1844675"/>
            <a:ext cx="691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/>
              <a:t>Dokresli do obrázkov výšku hladiny kvapaliny.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sk-SK" dirty="0" smtClean="0"/>
              <a:t>Úloha 3</a:t>
            </a:r>
            <a:endParaRPr lang="sk-SK" dirty="0"/>
          </a:p>
        </p:txBody>
      </p:sp>
      <p:sp>
        <p:nvSpPr>
          <p:cNvPr id="22531" name="Zástupný symbol obsahu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625"/>
          </a:xfrm>
        </p:spPr>
        <p:txBody>
          <a:bodyPr/>
          <a:lstStyle/>
          <a:p>
            <a:pPr eaLnBrk="1" hangingPunct="1"/>
            <a:r>
              <a:rPr lang="sk-SK" smtClean="0"/>
              <a:t>Do ktorého čajníka vojde najviac čaju ?</a:t>
            </a:r>
          </a:p>
        </p:txBody>
      </p:sp>
      <p:pic>
        <p:nvPicPr>
          <p:cNvPr id="22532" name="Obrázok 3"/>
          <p:cNvPicPr>
            <a:picLocks noChangeAspect="1" noChangeArrowheads="1"/>
          </p:cNvPicPr>
          <p:nvPr/>
        </p:nvPicPr>
        <p:blipFill>
          <a:blip r:embed="rId2"/>
          <a:srcRect t="70505" b="8707"/>
          <a:stretch>
            <a:fillRect/>
          </a:stretch>
        </p:blipFill>
        <p:spPr bwMode="auto">
          <a:xfrm>
            <a:off x="395288" y="2708275"/>
            <a:ext cx="7561262" cy="226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4"/>
          <p:cNvSpPr/>
          <p:nvPr/>
        </p:nvSpPr>
        <p:spPr>
          <a:xfrm>
            <a:off x="1259632" y="5085184"/>
            <a:ext cx="6848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6" name="Obdĺžnik 5"/>
          <p:cNvSpPr/>
          <p:nvPr/>
        </p:nvSpPr>
        <p:spPr>
          <a:xfrm>
            <a:off x="2987824" y="5085184"/>
            <a:ext cx="6848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B</a:t>
            </a:r>
          </a:p>
        </p:txBody>
      </p:sp>
      <p:sp>
        <p:nvSpPr>
          <p:cNvPr id="7" name="Obdĺžnik 6"/>
          <p:cNvSpPr/>
          <p:nvPr/>
        </p:nvSpPr>
        <p:spPr>
          <a:xfrm>
            <a:off x="4860032" y="5085184"/>
            <a:ext cx="68480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sk-SK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</a:p>
        </p:txBody>
      </p:sp>
      <p:sp>
        <p:nvSpPr>
          <p:cNvPr id="8" name="Obdĺžnik 7"/>
          <p:cNvSpPr/>
          <p:nvPr/>
        </p:nvSpPr>
        <p:spPr>
          <a:xfrm>
            <a:off x="6372200" y="5085184"/>
            <a:ext cx="68480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sk-SK" sz="5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rPr>
              <a:t>D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" y="1500188"/>
            <a:ext cx="2343150" cy="1720850"/>
          </a:xfrm>
          <a:noFill/>
        </p:spPr>
      </p:pic>
      <p:pic>
        <p:nvPicPr>
          <p:cNvPr id="9219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/>
          <a:srcRect l="31972" r="30727"/>
          <a:stretch>
            <a:fillRect/>
          </a:stretch>
        </p:blipFill>
        <p:spPr>
          <a:xfrm>
            <a:off x="7643813" y="1500188"/>
            <a:ext cx="954087" cy="2557462"/>
          </a:xfrm>
          <a:noFill/>
        </p:spPr>
      </p:pic>
      <p:sp>
        <p:nvSpPr>
          <p:cNvPr id="9220" name="Zástupný symbol textu 2"/>
          <p:cNvSpPr>
            <a:spLocks noGrp="1"/>
          </p:cNvSpPr>
          <p:nvPr>
            <p:ph type="body" sz="quarter" idx="1"/>
          </p:nvPr>
        </p:nvSpPr>
        <p:spPr>
          <a:xfrm>
            <a:off x="357188" y="571500"/>
            <a:ext cx="4040187" cy="639763"/>
          </a:xfrm>
        </p:spPr>
        <p:txBody>
          <a:bodyPr/>
          <a:lstStyle/>
          <a:p>
            <a:pPr eaLnBrk="1" hangingPunct="1"/>
            <a:r>
              <a:rPr lang="sk-SK" smtClean="0"/>
              <a:t>Kvapalné látky</a:t>
            </a:r>
          </a:p>
        </p:txBody>
      </p:sp>
      <p:sp>
        <p:nvSpPr>
          <p:cNvPr id="9221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714875" y="642938"/>
            <a:ext cx="4041775" cy="639762"/>
          </a:xfrm>
        </p:spPr>
        <p:txBody>
          <a:bodyPr/>
          <a:lstStyle/>
          <a:p>
            <a:pPr eaLnBrk="1" hangingPunct="1"/>
            <a:r>
              <a:rPr lang="sk-SK" smtClean="0"/>
              <a:t>        Kvapalné telesá</a:t>
            </a:r>
          </a:p>
        </p:txBody>
      </p:sp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43313" y="714375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" y="4643438"/>
            <a:ext cx="3000375" cy="1677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14500" y="2643188"/>
            <a:ext cx="19335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3438" y="3500438"/>
            <a:ext cx="238125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8"/>
          <p:cNvPicPr>
            <a:picLocks noChangeAspect="1" noChangeArrowheads="1"/>
          </p:cNvPicPr>
          <p:nvPr/>
        </p:nvPicPr>
        <p:blipFill>
          <a:blip r:embed="rId8"/>
          <a:srcRect l="29411" r="30882"/>
          <a:stretch>
            <a:fillRect/>
          </a:stretch>
        </p:blipFill>
        <p:spPr bwMode="auto">
          <a:xfrm>
            <a:off x="6929438" y="3786188"/>
            <a:ext cx="642937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95875" y="1714500"/>
            <a:ext cx="21431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Rovná spojnica 17"/>
          <p:cNvCxnSpPr/>
          <p:nvPr/>
        </p:nvCxnSpPr>
        <p:spPr>
          <a:xfrm rot="5400000">
            <a:off x="2428081" y="4215607"/>
            <a:ext cx="3859213" cy="0"/>
          </a:xfrm>
          <a:prstGeom prst="line">
            <a:avLst/>
          </a:prstGeom>
          <a:ln w="127000" cmpd="tri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Obdĺžnik 150"/>
          <p:cNvSpPr/>
          <p:nvPr/>
        </p:nvSpPr>
        <p:spPr>
          <a:xfrm>
            <a:off x="3924300" y="3284538"/>
            <a:ext cx="1295400" cy="3603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" name="Obdĺžnik 2"/>
          <p:cNvSpPr/>
          <p:nvPr/>
        </p:nvSpPr>
        <p:spPr>
          <a:xfrm>
            <a:off x="1476375" y="3141663"/>
            <a:ext cx="2447925" cy="647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7" name="Lichobežník 6"/>
          <p:cNvSpPr/>
          <p:nvPr/>
        </p:nvSpPr>
        <p:spPr>
          <a:xfrm rot="5400000">
            <a:off x="4140200" y="3141663"/>
            <a:ext cx="215900" cy="647700"/>
          </a:xfrm>
          <a:prstGeom prst="trapezoid">
            <a:avLst>
              <a:gd name="adj" fmla="val 1362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grpSp>
        <p:nvGrpSpPr>
          <p:cNvPr id="4" name="Skupina 11"/>
          <p:cNvGrpSpPr>
            <a:grpSpLocks/>
          </p:cNvGrpSpPr>
          <p:nvPr/>
        </p:nvGrpSpPr>
        <p:grpSpPr bwMode="auto">
          <a:xfrm>
            <a:off x="323850" y="2997200"/>
            <a:ext cx="2879725" cy="936625"/>
            <a:chOff x="251520" y="2996952"/>
            <a:chExt cx="2880320" cy="936104"/>
          </a:xfrm>
        </p:grpSpPr>
        <p:sp>
          <p:nvSpPr>
            <p:cNvPr id="6" name="Obdĺžnik s rovnostranným odstrihnutým rohom 5"/>
            <p:cNvSpPr/>
            <p:nvPr/>
          </p:nvSpPr>
          <p:spPr>
            <a:xfrm rot="16200000">
              <a:off x="1439408" y="2169337"/>
              <a:ext cx="504544" cy="2591335"/>
            </a:xfrm>
            <a:prstGeom prst="snip2Same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5" name="Obdĺžnik 4"/>
            <p:cNvSpPr/>
            <p:nvPr/>
          </p:nvSpPr>
          <p:spPr>
            <a:xfrm>
              <a:off x="396013" y="3357115"/>
              <a:ext cx="2591335" cy="2157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8" name="Zaoblený obdĺžnik 7"/>
            <p:cNvSpPr/>
            <p:nvPr/>
          </p:nvSpPr>
          <p:spPr>
            <a:xfrm>
              <a:off x="251520" y="2996952"/>
              <a:ext cx="144493" cy="93610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11" name="Zaoblený obdĺžnik 10"/>
            <p:cNvSpPr/>
            <p:nvPr/>
          </p:nvSpPr>
          <p:spPr>
            <a:xfrm>
              <a:off x="2987348" y="3141335"/>
              <a:ext cx="144492" cy="64734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</p:grpSp>
      <p:sp>
        <p:nvSpPr>
          <p:cNvPr id="2" name="Zaoblený obdĺžnik 1"/>
          <p:cNvSpPr/>
          <p:nvPr/>
        </p:nvSpPr>
        <p:spPr>
          <a:xfrm>
            <a:off x="1331913" y="2852738"/>
            <a:ext cx="144462" cy="12239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3" name="Obdĺžnik 12"/>
          <p:cNvSpPr/>
          <p:nvPr/>
        </p:nvSpPr>
        <p:spPr>
          <a:xfrm rot="10800000">
            <a:off x="5219700" y="3141663"/>
            <a:ext cx="2447925" cy="647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4" name="Lichobežník 13"/>
          <p:cNvSpPr/>
          <p:nvPr/>
        </p:nvSpPr>
        <p:spPr>
          <a:xfrm rot="16200000">
            <a:off x="4787900" y="3141663"/>
            <a:ext cx="215900" cy="647700"/>
          </a:xfrm>
          <a:prstGeom prst="trapezoid">
            <a:avLst>
              <a:gd name="adj" fmla="val 1362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grpSp>
        <p:nvGrpSpPr>
          <p:cNvPr id="9" name="Skupina 14"/>
          <p:cNvGrpSpPr>
            <a:grpSpLocks/>
          </p:cNvGrpSpPr>
          <p:nvPr/>
        </p:nvGrpSpPr>
        <p:grpSpPr bwMode="auto">
          <a:xfrm rot="10800000">
            <a:off x="5940425" y="2997200"/>
            <a:ext cx="2879725" cy="936625"/>
            <a:chOff x="251520" y="2996952"/>
            <a:chExt cx="2880320" cy="936104"/>
          </a:xfrm>
        </p:grpSpPr>
        <p:sp>
          <p:nvSpPr>
            <p:cNvPr id="16" name="Obdĺžnik s rovnostranným odstrihnutým rohom 15"/>
            <p:cNvSpPr/>
            <p:nvPr/>
          </p:nvSpPr>
          <p:spPr>
            <a:xfrm rot="16200000">
              <a:off x="1439408" y="2169336"/>
              <a:ext cx="504544" cy="2591335"/>
            </a:xfrm>
            <a:prstGeom prst="snip2Same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17" name="Obdĺžnik 16"/>
            <p:cNvSpPr/>
            <p:nvPr/>
          </p:nvSpPr>
          <p:spPr>
            <a:xfrm>
              <a:off x="396012" y="3357114"/>
              <a:ext cx="2591335" cy="2157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18" name="Zaoblený obdĺžnik 17"/>
            <p:cNvSpPr/>
            <p:nvPr/>
          </p:nvSpPr>
          <p:spPr>
            <a:xfrm>
              <a:off x="265810" y="2996952"/>
              <a:ext cx="144493" cy="93610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19" name="Zaoblený obdĺžnik 18"/>
            <p:cNvSpPr/>
            <p:nvPr/>
          </p:nvSpPr>
          <p:spPr>
            <a:xfrm>
              <a:off x="3015928" y="3141334"/>
              <a:ext cx="144493" cy="64734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</p:grpSp>
      <p:sp>
        <p:nvSpPr>
          <p:cNvPr id="20" name="Zaoblený obdĺžnik 19"/>
          <p:cNvSpPr/>
          <p:nvPr/>
        </p:nvSpPr>
        <p:spPr>
          <a:xfrm rot="10800000">
            <a:off x="7667625" y="2852738"/>
            <a:ext cx="144463" cy="12239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grpSp>
        <p:nvGrpSpPr>
          <p:cNvPr id="10251" name="Skupina 97"/>
          <p:cNvGrpSpPr>
            <a:grpSpLocks/>
          </p:cNvGrpSpPr>
          <p:nvPr/>
        </p:nvGrpSpPr>
        <p:grpSpPr bwMode="auto">
          <a:xfrm>
            <a:off x="2339975" y="3141663"/>
            <a:ext cx="1511300" cy="431800"/>
            <a:chOff x="2339751" y="3861048"/>
            <a:chExt cx="1512169" cy="432051"/>
          </a:xfrm>
        </p:grpSpPr>
        <p:grpSp>
          <p:nvGrpSpPr>
            <p:cNvPr id="10287" name="Skupina 96"/>
            <p:cNvGrpSpPr>
              <a:grpSpLocks/>
            </p:cNvGrpSpPr>
            <p:nvPr/>
          </p:nvGrpSpPr>
          <p:grpSpPr bwMode="auto">
            <a:xfrm>
              <a:off x="2483768" y="3861048"/>
              <a:ext cx="1368152" cy="144016"/>
              <a:chOff x="2483768" y="2204864"/>
              <a:chExt cx="1368152" cy="144016"/>
            </a:xfrm>
          </p:grpSpPr>
          <p:cxnSp>
            <p:nvCxnSpPr>
              <p:cNvPr id="39" name="Rovná spojnica 38"/>
              <p:cNvCxnSpPr/>
              <p:nvPr/>
            </p:nvCxnSpPr>
            <p:spPr>
              <a:xfrm rot="5400000">
                <a:off x="3492145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Rovná spojnica 39"/>
              <p:cNvCxnSpPr/>
              <p:nvPr/>
            </p:nvCxnSpPr>
            <p:spPr>
              <a:xfrm rot="5400000">
                <a:off x="3599362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Rovná spojnica 40"/>
              <p:cNvCxnSpPr/>
              <p:nvPr/>
            </p:nvCxnSpPr>
            <p:spPr>
              <a:xfrm rot="5400000">
                <a:off x="3670841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Rovná spojnica 41"/>
              <p:cNvCxnSpPr/>
              <p:nvPr/>
            </p:nvCxnSpPr>
            <p:spPr>
              <a:xfrm rot="5400000">
                <a:off x="3743908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Rovná spojnica 42"/>
              <p:cNvCxnSpPr/>
              <p:nvPr/>
            </p:nvCxnSpPr>
            <p:spPr>
              <a:xfrm rot="5400000">
                <a:off x="3815386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Rovná spojnica 44"/>
              <p:cNvCxnSpPr/>
              <p:nvPr/>
            </p:nvCxnSpPr>
            <p:spPr>
              <a:xfrm rot="5400000">
                <a:off x="3383337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Rovná spojnica 45"/>
              <p:cNvCxnSpPr/>
              <p:nvPr/>
            </p:nvCxnSpPr>
            <p:spPr>
              <a:xfrm rot="5400000">
                <a:off x="3454817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Rovná spojnica 54"/>
              <p:cNvCxnSpPr/>
              <p:nvPr/>
            </p:nvCxnSpPr>
            <p:spPr>
              <a:xfrm rot="5400000">
                <a:off x="3238792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Rovná spojnica 55"/>
              <p:cNvCxnSpPr/>
              <p:nvPr/>
            </p:nvCxnSpPr>
            <p:spPr>
              <a:xfrm rot="5400000">
                <a:off x="3311859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Rovná spojnica 56"/>
              <p:cNvCxnSpPr/>
              <p:nvPr/>
            </p:nvCxnSpPr>
            <p:spPr>
              <a:xfrm rot="5400000">
                <a:off x="3131575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Rovná spojnica 79"/>
              <p:cNvCxnSpPr/>
              <p:nvPr/>
            </p:nvCxnSpPr>
            <p:spPr>
              <a:xfrm rot="5400000">
                <a:off x="2772593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Rovná spojnica 80"/>
              <p:cNvCxnSpPr/>
              <p:nvPr/>
            </p:nvCxnSpPr>
            <p:spPr>
              <a:xfrm rot="5400000">
                <a:off x="2879811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Rovná spojnica 81"/>
              <p:cNvCxnSpPr/>
              <p:nvPr/>
            </p:nvCxnSpPr>
            <p:spPr>
              <a:xfrm rot="5400000">
                <a:off x="2951289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Rovná spojnica 82"/>
              <p:cNvCxnSpPr/>
              <p:nvPr/>
            </p:nvCxnSpPr>
            <p:spPr>
              <a:xfrm rot="5400000">
                <a:off x="3024356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4" name="Rovná spojnica 83"/>
              <p:cNvCxnSpPr/>
              <p:nvPr/>
            </p:nvCxnSpPr>
            <p:spPr>
              <a:xfrm rot="5400000">
                <a:off x="3095835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Rovná spojnica 85"/>
              <p:cNvCxnSpPr/>
              <p:nvPr/>
            </p:nvCxnSpPr>
            <p:spPr>
              <a:xfrm rot="5400000">
                <a:off x="2663787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Rovná spojnica 86"/>
              <p:cNvCxnSpPr/>
              <p:nvPr/>
            </p:nvCxnSpPr>
            <p:spPr>
              <a:xfrm rot="5400000">
                <a:off x="2735265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Rovná spojnica 87"/>
              <p:cNvCxnSpPr/>
              <p:nvPr/>
            </p:nvCxnSpPr>
            <p:spPr>
              <a:xfrm rot="5400000">
                <a:off x="2519241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Rovná spojnica 88"/>
              <p:cNvCxnSpPr/>
              <p:nvPr/>
            </p:nvCxnSpPr>
            <p:spPr>
              <a:xfrm rot="5400000">
                <a:off x="2592308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Rovná spojnica 89"/>
              <p:cNvCxnSpPr/>
              <p:nvPr/>
            </p:nvCxnSpPr>
            <p:spPr>
              <a:xfrm rot="5400000">
                <a:off x="2412024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88" name="BlokTextu 90"/>
            <p:cNvSpPr txBox="1">
              <a:spLocks noChangeArrowheads="1"/>
            </p:cNvSpPr>
            <p:nvPr/>
          </p:nvSpPr>
          <p:spPr bwMode="auto">
            <a:xfrm rot="5400000">
              <a:off x="3450359" y="3974576"/>
              <a:ext cx="2160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5</a:t>
              </a:r>
            </a:p>
          </p:txBody>
        </p:sp>
        <p:sp>
          <p:nvSpPr>
            <p:cNvPr id="10289" name="BlokTextu 91"/>
            <p:cNvSpPr txBox="1">
              <a:spLocks noChangeArrowheads="1"/>
            </p:cNvSpPr>
            <p:nvPr/>
          </p:nvSpPr>
          <p:spPr bwMode="auto">
            <a:xfrm rot="5400000">
              <a:off x="301831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10</a:t>
              </a:r>
            </a:p>
          </p:txBody>
        </p:sp>
        <p:sp>
          <p:nvSpPr>
            <p:cNvPr id="10290" name="BlokTextu 93"/>
            <p:cNvSpPr txBox="1">
              <a:spLocks noChangeArrowheads="1"/>
            </p:cNvSpPr>
            <p:nvPr/>
          </p:nvSpPr>
          <p:spPr bwMode="auto">
            <a:xfrm rot="5400000">
              <a:off x="265827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15</a:t>
              </a:r>
            </a:p>
          </p:txBody>
        </p:sp>
        <p:sp>
          <p:nvSpPr>
            <p:cNvPr id="10291" name="BlokTextu 94"/>
            <p:cNvSpPr txBox="1">
              <a:spLocks noChangeArrowheads="1"/>
            </p:cNvSpPr>
            <p:nvPr/>
          </p:nvSpPr>
          <p:spPr bwMode="auto">
            <a:xfrm rot="5400000">
              <a:off x="229823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20</a:t>
              </a:r>
            </a:p>
          </p:txBody>
        </p:sp>
      </p:grpSp>
      <p:grpSp>
        <p:nvGrpSpPr>
          <p:cNvPr id="10252" name="Skupina 98"/>
          <p:cNvGrpSpPr>
            <a:grpSpLocks/>
          </p:cNvGrpSpPr>
          <p:nvPr/>
        </p:nvGrpSpPr>
        <p:grpSpPr bwMode="auto">
          <a:xfrm rot="10800000">
            <a:off x="5292725" y="3357563"/>
            <a:ext cx="1511300" cy="431800"/>
            <a:chOff x="2339751" y="3861048"/>
            <a:chExt cx="1512169" cy="432051"/>
          </a:xfrm>
        </p:grpSpPr>
        <p:grpSp>
          <p:nvGrpSpPr>
            <p:cNvPr id="10262" name="Skupina 96"/>
            <p:cNvGrpSpPr>
              <a:grpSpLocks/>
            </p:cNvGrpSpPr>
            <p:nvPr/>
          </p:nvGrpSpPr>
          <p:grpSpPr bwMode="auto">
            <a:xfrm>
              <a:off x="2483768" y="3861048"/>
              <a:ext cx="1368152" cy="144016"/>
              <a:chOff x="2483768" y="2204864"/>
              <a:chExt cx="1368152" cy="144016"/>
            </a:xfrm>
          </p:grpSpPr>
          <p:cxnSp>
            <p:nvCxnSpPr>
              <p:cNvPr id="105" name="Rovná spojnica 104"/>
              <p:cNvCxnSpPr/>
              <p:nvPr/>
            </p:nvCxnSpPr>
            <p:spPr>
              <a:xfrm rot="5400000">
                <a:off x="3520735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ovná spojnica 105"/>
              <p:cNvCxnSpPr/>
              <p:nvPr/>
            </p:nvCxnSpPr>
            <p:spPr>
              <a:xfrm rot="5400000">
                <a:off x="3627954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ovná spojnica 106"/>
              <p:cNvCxnSpPr/>
              <p:nvPr/>
            </p:nvCxnSpPr>
            <p:spPr>
              <a:xfrm rot="5400000">
                <a:off x="3699432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ovná spojnica 107"/>
              <p:cNvCxnSpPr/>
              <p:nvPr/>
            </p:nvCxnSpPr>
            <p:spPr>
              <a:xfrm rot="5400000">
                <a:off x="3772499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ovná spojnica 108"/>
              <p:cNvCxnSpPr/>
              <p:nvPr/>
            </p:nvCxnSpPr>
            <p:spPr>
              <a:xfrm rot="5400000">
                <a:off x="3843978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Rovná spojnica 109"/>
              <p:cNvCxnSpPr/>
              <p:nvPr/>
            </p:nvCxnSpPr>
            <p:spPr>
              <a:xfrm rot="5400000">
                <a:off x="3411930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Rovná spojnica 110"/>
              <p:cNvCxnSpPr/>
              <p:nvPr/>
            </p:nvCxnSpPr>
            <p:spPr>
              <a:xfrm rot="5400000">
                <a:off x="3483408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Rovná spojnica 111"/>
              <p:cNvCxnSpPr/>
              <p:nvPr/>
            </p:nvCxnSpPr>
            <p:spPr>
              <a:xfrm rot="5400000">
                <a:off x="3267384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Rovná spojnica 112"/>
              <p:cNvCxnSpPr/>
              <p:nvPr/>
            </p:nvCxnSpPr>
            <p:spPr>
              <a:xfrm rot="5400000">
                <a:off x="3340451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Rovná spojnica 113"/>
              <p:cNvCxnSpPr/>
              <p:nvPr/>
            </p:nvCxnSpPr>
            <p:spPr>
              <a:xfrm rot="5400000">
                <a:off x="3160166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Rovná spojnica 114"/>
              <p:cNvCxnSpPr/>
              <p:nvPr/>
            </p:nvCxnSpPr>
            <p:spPr>
              <a:xfrm rot="5400000">
                <a:off x="2801185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Rovná spojnica 115"/>
              <p:cNvCxnSpPr/>
              <p:nvPr/>
            </p:nvCxnSpPr>
            <p:spPr>
              <a:xfrm rot="5400000">
                <a:off x="2908403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Rovná spojnica 116"/>
              <p:cNvCxnSpPr/>
              <p:nvPr/>
            </p:nvCxnSpPr>
            <p:spPr>
              <a:xfrm rot="5400000">
                <a:off x="2979882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Rovná spojnica 117"/>
              <p:cNvCxnSpPr/>
              <p:nvPr/>
            </p:nvCxnSpPr>
            <p:spPr>
              <a:xfrm rot="5400000">
                <a:off x="3052949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9" name="Rovná spojnica 118"/>
              <p:cNvCxnSpPr/>
              <p:nvPr/>
            </p:nvCxnSpPr>
            <p:spPr>
              <a:xfrm rot="5400000">
                <a:off x="3124427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0" name="Rovná spojnica 119"/>
              <p:cNvCxnSpPr/>
              <p:nvPr/>
            </p:nvCxnSpPr>
            <p:spPr>
              <a:xfrm rot="5400000">
                <a:off x="2692379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Rovná spojnica 120"/>
              <p:cNvCxnSpPr/>
              <p:nvPr/>
            </p:nvCxnSpPr>
            <p:spPr>
              <a:xfrm rot="5400000">
                <a:off x="2763858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Rovná spojnica 121"/>
              <p:cNvCxnSpPr/>
              <p:nvPr/>
            </p:nvCxnSpPr>
            <p:spPr>
              <a:xfrm rot="5400000">
                <a:off x="2533537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Rovná spojnica 122"/>
              <p:cNvCxnSpPr/>
              <p:nvPr/>
            </p:nvCxnSpPr>
            <p:spPr>
              <a:xfrm rot="5400000">
                <a:off x="2609781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Rovná spojnica 123"/>
              <p:cNvCxnSpPr/>
              <p:nvPr/>
            </p:nvCxnSpPr>
            <p:spPr>
              <a:xfrm rot="5400000">
                <a:off x="2426319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263" name="BlokTextu 100"/>
            <p:cNvSpPr txBox="1">
              <a:spLocks noChangeArrowheads="1"/>
            </p:cNvSpPr>
            <p:nvPr/>
          </p:nvSpPr>
          <p:spPr bwMode="auto">
            <a:xfrm rot="5400000">
              <a:off x="3450359" y="3974576"/>
              <a:ext cx="2160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5</a:t>
              </a:r>
            </a:p>
          </p:txBody>
        </p:sp>
        <p:sp>
          <p:nvSpPr>
            <p:cNvPr id="10264" name="BlokTextu 101"/>
            <p:cNvSpPr txBox="1">
              <a:spLocks noChangeArrowheads="1"/>
            </p:cNvSpPr>
            <p:nvPr/>
          </p:nvSpPr>
          <p:spPr bwMode="auto">
            <a:xfrm rot="5400000">
              <a:off x="301831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10</a:t>
              </a:r>
            </a:p>
          </p:txBody>
        </p:sp>
        <p:sp>
          <p:nvSpPr>
            <p:cNvPr id="10265" name="BlokTextu 102"/>
            <p:cNvSpPr txBox="1">
              <a:spLocks noChangeArrowheads="1"/>
            </p:cNvSpPr>
            <p:nvPr/>
          </p:nvSpPr>
          <p:spPr bwMode="auto">
            <a:xfrm rot="5400000">
              <a:off x="265827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15</a:t>
              </a:r>
            </a:p>
          </p:txBody>
        </p:sp>
        <p:sp>
          <p:nvSpPr>
            <p:cNvPr id="10266" name="BlokTextu 103"/>
            <p:cNvSpPr txBox="1">
              <a:spLocks noChangeArrowheads="1"/>
            </p:cNvSpPr>
            <p:nvPr/>
          </p:nvSpPr>
          <p:spPr bwMode="auto">
            <a:xfrm rot="5400000">
              <a:off x="229823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20</a:t>
              </a:r>
            </a:p>
          </p:txBody>
        </p:sp>
      </p:grpSp>
      <p:sp>
        <p:nvSpPr>
          <p:cNvPr id="152" name="Šípka doprava 151"/>
          <p:cNvSpPr/>
          <p:nvPr/>
        </p:nvSpPr>
        <p:spPr>
          <a:xfrm>
            <a:off x="1908175" y="2349500"/>
            <a:ext cx="1079500" cy="358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0254" name="BlokTextu 71"/>
          <p:cNvSpPr txBox="1">
            <a:spLocks noChangeArrowheads="1"/>
          </p:cNvSpPr>
          <p:nvPr/>
        </p:nvSpPr>
        <p:spPr bwMode="auto">
          <a:xfrm>
            <a:off x="1143000" y="571500"/>
            <a:ext cx="66436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400" b="1" dirty="0"/>
              <a:t>Vlastnosti kvapalín</a:t>
            </a:r>
          </a:p>
        </p:txBody>
      </p:sp>
      <p:sp>
        <p:nvSpPr>
          <p:cNvPr id="10255" name="BlokTextu 72"/>
          <p:cNvSpPr txBox="1">
            <a:spLocks noChangeArrowheads="1"/>
          </p:cNvSpPr>
          <p:nvPr/>
        </p:nvSpPr>
        <p:spPr bwMode="auto">
          <a:xfrm>
            <a:off x="714375" y="1285875"/>
            <a:ext cx="5143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 dirty="0"/>
              <a:t>1. </a:t>
            </a:r>
            <a:r>
              <a:rPr lang="sk-SK" sz="2800" dirty="0">
                <a:solidFill>
                  <a:srgbClr val="FF0000"/>
                </a:solidFill>
              </a:rPr>
              <a:t>Sú tekuté </a:t>
            </a:r>
          </a:p>
        </p:txBody>
      </p:sp>
      <p:pic>
        <p:nvPicPr>
          <p:cNvPr id="10256" name="Picture 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4500563"/>
            <a:ext cx="1214437" cy="181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7" name="Picture 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313" y="4643438"/>
            <a:ext cx="2262187" cy="169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8" name="Picture 74"/>
          <p:cNvPicPr>
            <a:picLocks noChangeAspect="1" noChangeArrowheads="1"/>
          </p:cNvPicPr>
          <p:nvPr/>
        </p:nvPicPr>
        <p:blipFill>
          <a:blip r:embed="rId4"/>
          <a:srcRect t="6287"/>
          <a:stretch>
            <a:fillRect/>
          </a:stretch>
        </p:blipFill>
        <p:spPr bwMode="auto">
          <a:xfrm>
            <a:off x="5000625" y="4286250"/>
            <a:ext cx="2500313" cy="175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9" name="Picture 7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429500" y="5357813"/>
            <a:ext cx="1285875" cy="1236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60" name="BlokTextu 77"/>
          <p:cNvSpPr txBox="1">
            <a:spLocks noChangeArrowheads="1"/>
          </p:cNvSpPr>
          <p:nvPr/>
        </p:nvSpPr>
        <p:spPr bwMode="auto">
          <a:xfrm>
            <a:off x="4857750" y="6143625"/>
            <a:ext cx="242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/>
              <a:t>Dajú sa prelievať</a:t>
            </a:r>
          </a:p>
        </p:txBody>
      </p:sp>
      <p:pic>
        <p:nvPicPr>
          <p:cNvPr id="10261" name="Picture 7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43750" y="428625"/>
            <a:ext cx="12763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0.07882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2.53469E-6 L 0.07882 2.53469E-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dĺžnik 73"/>
          <p:cNvSpPr/>
          <p:nvPr/>
        </p:nvSpPr>
        <p:spPr>
          <a:xfrm>
            <a:off x="3924300" y="3284538"/>
            <a:ext cx="1295400" cy="36036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75" name="Obdĺžnik 74"/>
          <p:cNvSpPr/>
          <p:nvPr/>
        </p:nvSpPr>
        <p:spPr>
          <a:xfrm>
            <a:off x="1476375" y="3141663"/>
            <a:ext cx="2447925" cy="647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76" name="Lichobežník 75"/>
          <p:cNvSpPr/>
          <p:nvPr/>
        </p:nvSpPr>
        <p:spPr>
          <a:xfrm rot="5400000">
            <a:off x="4140200" y="3141663"/>
            <a:ext cx="215900" cy="647700"/>
          </a:xfrm>
          <a:prstGeom prst="trapezoid">
            <a:avLst>
              <a:gd name="adj" fmla="val 1362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grpSp>
        <p:nvGrpSpPr>
          <p:cNvPr id="11269" name="Skupina 76"/>
          <p:cNvGrpSpPr>
            <a:grpSpLocks/>
          </p:cNvGrpSpPr>
          <p:nvPr/>
        </p:nvGrpSpPr>
        <p:grpSpPr bwMode="auto">
          <a:xfrm>
            <a:off x="323850" y="2997200"/>
            <a:ext cx="2879725" cy="936625"/>
            <a:chOff x="251520" y="2996952"/>
            <a:chExt cx="2880320" cy="936104"/>
          </a:xfrm>
        </p:grpSpPr>
        <p:sp>
          <p:nvSpPr>
            <p:cNvPr id="78" name="Obdĺžnik s rovnostranným odstrihnutým rohom 77"/>
            <p:cNvSpPr/>
            <p:nvPr/>
          </p:nvSpPr>
          <p:spPr>
            <a:xfrm rot="16200000">
              <a:off x="1439408" y="2169337"/>
              <a:ext cx="504544" cy="2591335"/>
            </a:xfrm>
            <a:prstGeom prst="snip2Same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79" name="Obdĺžnik 78"/>
            <p:cNvSpPr/>
            <p:nvPr/>
          </p:nvSpPr>
          <p:spPr>
            <a:xfrm>
              <a:off x="396013" y="3357115"/>
              <a:ext cx="2591335" cy="2157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80" name="Zaoblený obdĺžnik 79"/>
            <p:cNvSpPr/>
            <p:nvPr/>
          </p:nvSpPr>
          <p:spPr>
            <a:xfrm>
              <a:off x="251520" y="2996952"/>
              <a:ext cx="144493" cy="93610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81" name="Zaoblený obdĺžnik 80"/>
            <p:cNvSpPr/>
            <p:nvPr/>
          </p:nvSpPr>
          <p:spPr>
            <a:xfrm>
              <a:off x="2987348" y="3141335"/>
              <a:ext cx="144492" cy="64734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</p:grpSp>
      <p:sp>
        <p:nvSpPr>
          <p:cNvPr id="82" name="Zaoblený obdĺžnik 81"/>
          <p:cNvSpPr/>
          <p:nvPr/>
        </p:nvSpPr>
        <p:spPr>
          <a:xfrm>
            <a:off x="1331913" y="2852738"/>
            <a:ext cx="144462" cy="12239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83" name="Obdĺžnik 82"/>
          <p:cNvSpPr/>
          <p:nvPr/>
        </p:nvSpPr>
        <p:spPr>
          <a:xfrm rot="10800000">
            <a:off x="5219700" y="3141663"/>
            <a:ext cx="2447925" cy="6477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84" name="Lichobežník 83"/>
          <p:cNvSpPr/>
          <p:nvPr/>
        </p:nvSpPr>
        <p:spPr>
          <a:xfrm rot="16200000">
            <a:off x="4787900" y="3141663"/>
            <a:ext cx="215900" cy="647700"/>
          </a:xfrm>
          <a:prstGeom prst="trapezoid">
            <a:avLst>
              <a:gd name="adj" fmla="val 13628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grpSp>
        <p:nvGrpSpPr>
          <p:cNvPr id="11273" name="Skupina 84"/>
          <p:cNvGrpSpPr>
            <a:grpSpLocks/>
          </p:cNvGrpSpPr>
          <p:nvPr/>
        </p:nvGrpSpPr>
        <p:grpSpPr bwMode="auto">
          <a:xfrm rot="10800000">
            <a:off x="5940425" y="2997200"/>
            <a:ext cx="2879725" cy="936625"/>
            <a:chOff x="251520" y="2996952"/>
            <a:chExt cx="2880320" cy="936104"/>
          </a:xfrm>
        </p:grpSpPr>
        <p:sp>
          <p:nvSpPr>
            <p:cNvPr id="86" name="Obdĺžnik s rovnostranným odstrihnutým rohom 85"/>
            <p:cNvSpPr/>
            <p:nvPr/>
          </p:nvSpPr>
          <p:spPr>
            <a:xfrm rot="16200000">
              <a:off x="1439408" y="2169336"/>
              <a:ext cx="504544" cy="2591335"/>
            </a:xfrm>
            <a:prstGeom prst="snip2Same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87" name="Obdĺžnik 86"/>
            <p:cNvSpPr/>
            <p:nvPr/>
          </p:nvSpPr>
          <p:spPr>
            <a:xfrm>
              <a:off x="396012" y="3357114"/>
              <a:ext cx="2591335" cy="215780"/>
            </a:xfrm>
            <a:prstGeom prst="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88" name="Zaoblený obdĺžnik 87"/>
            <p:cNvSpPr/>
            <p:nvPr/>
          </p:nvSpPr>
          <p:spPr>
            <a:xfrm>
              <a:off x="265810" y="2996952"/>
              <a:ext cx="144493" cy="936104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  <p:sp>
          <p:nvSpPr>
            <p:cNvPr id="89" name="Zaoblený obdĺžnik 88"/>
            <p:cNvSpPr/>
            <p:nvPr/>
          </p:nvSpPr>
          <p:spPr>
            <a:xfrm>
              <a:off x="3015928" y="3141334"/>
              <a:ext cx="144493" cy="647340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sk-SK"/>
            </a:p>
          </p:txBody>
        </p:sp>
      </p:grpSp>
      <p:sp>
        <p:nvSpPr>
          <p:cNvPr id="90" name="Zaoblený obdĺžnik 89"/>
          <p:cNvSpPr/>
          <p:nvPr/>
        </p:nvSpPr>
        <p:spPr>
          <a:xfrm rot="10800000">
            <a:off x="7667625" y="2852738"/>
            <a:ext cx="144463" cy="122396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grpSp>
        <p:nvGrpSpPr>
          <p:cNvPr id="11275" name="Skupina 90"/>
          <p:cNvGrpSpPr>
            <a:grpSpLocks/>
          </p:cNvGrpSpPr>
          <p:nvPr/>
        </p:nvGrpSpPr>
        <p:grpSpPr bwMode="auto">
          <a:xfrm>
            <a:off x="2339975" y="3141663"/>
            <a:ext cx="1511300" cy="431800"/>
            <a:chOff x="2339751" y="3861048"/>
            <a:chExt cx="1512169" cy="432051"/>
          </a:xfrm>
        </p:grpSpPr>
        <p:grpSp>
          <p:nvGrpSpPr>
            <p:cNvPr id="11314" name="Skupina 96"/>
            <p:cNvGrpSpPr>
              <a:grpSpLocks/>
            </p:cNvGrpSpPr>
            <p:nvPr/>
          </p:nvGrpSpPr>
          <p:grpSpPr bwMode="auto">
            <a:xfrm>
              <a:off x="2483768" y="3861048"/>
              <a:ext cx="1368152" cy="144016"/>
              <a:chOff x="2483768" y="2204864"/>
              <a:chExt cx="1368152" cy="144016"/>
            </a:xfrm>
          </p:grpSpPr>
          <p:cxnSp>
            <p:nvCxnSpPr>
              <p:cNvPr id="97" name="Rovná spojnica 96"/>
              <p:cNvCxnSpPr/>
              <p:nvPr/>
            </p:nvCxnSpPr>
            <p:spPr>
              <a:xfrm rot="5400000">
                <a:off x="3492145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Rovná spojnica 97"/>
              <p:cNvCxnSpPr/>
              <p:nvPr/>
            </p:nvCxnSpPr>
            <p:spPr>
              <a:xfrm rot="5400000">
                <a:off x="3599362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Rovná spojnica 98"/>
              <p:cNvCxnSpPr/>
              <p:nvPr/>
            </p:nvCxnSpPr>
            <p:spPr>
              <a:xfrm rot="5400000">
                <a:off x="3670841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Rovná spojnica 99"/>
              <p:cNvCxnSpPr/>
              <p:nvPr/>
            </p:nvCxnSpPr>
            <p:spPr>
              <a:xfrm rot="5400000">
                <a:off x="3743908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Rovná spojnica 100"/>
              <p:cNvCxnSpPr/>
              <p:nvPr/>
            </p:nvCxnSpPr>
            <p:spPr>
              <a:xfrm rot="5400000">
                <a:off x="3815386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Rovná spojnica 101"/>
              <p:cNvCxnSpPr/>
              <p:nvPr/>
            </p:nvCxnSpPr>
            <p:spPr>
              <a:xfrm rot="5400000">
                <a:off x="3383337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Rovná spojnica 102"/>
              <p:cNvCxnSpPr/>
              <p:nvPr/>
            </p:nvCxnSpPr>
            <p:spPr>
              <a:xfrm rot="5400000">
                <a:off x="3454817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Rovná spojnica 103"/>
              <p:cNvCxnSpPr/>
              <p:nvPr/>
            </p:nvCxnSpPr>
            <p:spPr>
              <a:xfrm rot="5400000">
                <a:off x="3238792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Rovná spojnica 104"/>
              <p:cNvCxnSpPr/>
              <p:nvPr/>
            </p:nvCxnSpPr>
            <p:spPr>
              <a:xfrm rot="5400000">
                <a:off x="3311859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Rovná spojnica 105"/>
              <p:cNvCxnSpPr/>
              <p:nvPr/>
            </p:nvCxnSpPr>
            <p:spPr>
              <a:xfrm rot="5400000">
                <a:off x="3131575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Rovná spojnica 106"/>
              <p:cNvCxnSpPr/>
              <p:nvPr/>
            </p:nvCxnSpPr>
            <p:spPr>
              <a:xfrm rot="5400000">
                <a:off x="2772593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8" name="Rovná spojnica 107"/>
              <p:cNvCxnSpPr/>
              <p:nvPr/>
            </p:nvCxnSpPr>
            <p:spPr>
              <a:xfrm rot="5400000">
                <a:off x="2879811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Rovná spojnica 108"/>
              <p:cNvCxnSpPr/>
              <p:nvPr/>
            </p:nvCxnSpPr>
            <p:spPr>
              <a:xfrm rot="5400000">
                <a:off x="2951289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Rovná spojnica 109"/>
              <p:cNvCxnSpPr/>
              <p:nvPr/>
            </p:nvCxnSpPr>
            <p:spPr>
              <a:xfrm rot="5400000">
                <a:off x="3024356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Rovná spojnica 110"/>
              <p:cNvCxnSpPr/>
              <p:nvPr/>
            </p:nvCxnSpPr>
            <p:spPr>
              <a:xfrm rot="5400000">
                <a:off x="3095835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Rovná spojnica 111"/>
              <p:cNvCxnSpPr/>
              <p:nvPr/>
            </p:nvCxnSpPr>
            <p:spPr>
              <a:xfrm rot="5400000">
                <a:off x="2663787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Rovná spojnica 112"/>
              <p:cNvCxnSpPr/>
              <p:nvPr/>
            </p:nvCxnSpPr>
            <p:spPr>
              <a:xfrm rot="5400000">
                <a:off x="2735265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Rovná spojnica 113"/>
              <p:cNvCxnSpPr/>
              <p:nvPr/>
            </p:nvCxnSpPr>
            <p:spPr>
              <a:xfrm rot="5400000">
                <a:off x="2519241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Rovná spojnica 114"/>
              <p:cNvCxnSpPr/>
              <p:nvPr/>
            </p:nvCxnSpPr>
            <p:spPr>
              <a:xfrm rot="5400000">
                <a:off x="2592308" y="2241398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Rovná spojnica 115"/>
              <p:cNvCxnSpPr/>
              <p:nvPr/>
            </p:nvCxnSpPr>
            <p:spPr>
              <a:xfrm rot="5400000">
                <a:off x="2412024" y="2277137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315" name="BlokTextu 92"/>
            <p:cNvSpPr txBox="1">
              <a:spLocks noChangeArrowheads="1"/>
            </p:cNvSpPr>
            <p:nvPr/>
          </p:nvSpPr>
          <p:spPr bwMode="auto">
            <a:xfrm rot="5400000">
              <a:off x="3450359" y="3974576"/>
              <a:ext cx="2160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5</a:t>
              </a:r>
            </a:p>
          </p:txBody>
        </p:sp>
        <p:sp>
          <p:nvSpPr>
            <p:cNvPr id="11316" name="BlokTextu 93"/>
            <p:cNvSpPr txBox="1">
              <a:spLocks noChangeArrowheads="1"/>
            </p:cNvSpPr>
            <p:nvPr/>
          </p:nvSpPr>
          <p:spPr bwMode="auto">
            <a:xfrm rot="5400000">
              <a:off x="301831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10</a:t>
              </a:r>
            </a:p>
          </p:txBody>
        </p:sp>
        <p:sp>
          <p:nvSpPr>
            <p:cNvPr id="11317" name="BlokTextu 94"/>
            <p:cNvSpPr txBox="1">
              <a:spLocks noChangeArrowheads="1"/>
            </p:cNvSpPr>
            <p:nvPr/>
          </p:nvSpPr>
          <p:spPr bwMode="auto">
            <a:xfrm rot="5400000">
              <a:off x="265827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15</a:t>
              </a:r>
            </a:p>
          </p:txBody>
        </p:sp>
        <p:sp>
          <p:nvSpPr>
            <p:cNvPr id="11318" name="BlokTextu 95"/>
            <p:cNvSpPr txBox="1">
              <a:spLocks noChangeArrowheads="1"/>
            </p:cNvSpPr>
            <p:nvPr/>
          </p:nvSpPr>
          <p:spPr bwMode="auto">
            <a:xfrm rot="5400000">
              <a:off x="229823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20</a:t>
              </a:r>
            </a:p>
          </p:txBody>
        </p:sp>
      </p:grpSp>
      <p:grpSp>
        <p:nvGrpSpPr>
          <p:cNvPr id="11276" name="Skupina 116"/>
          <p:cNvGrpSpPr>
            <a:grpSpLocks/>
          </p:cNvGrpSpPr>
          <p:nvPr/>
        </p:nvGrpSpPr>
        <p:grpSpPr bwMode="auto">
          <a:xfrm rot="10800000">
            <a:off x="5292725" y="3357563"/>
            <a:ext cx="1511300" cy="431800"/>
            <a:chOff x="2339751" y="3861048"/>
            <a:chExt cx="1512169" cy="432051"/>
          </a:xfrm>
        </p:grpSpPr>
        <p:grpSp>
          <p:nvGrpSpPr>
            <p:cNvPr id="11289" name="Skupina 96"/>
            <p:cNvGrpSpPr>
              <a:grpSpLocks/>
            </p:cNvGrpSpPr>
            <p:nvPr/>
          </p:nvGrpSpPr>
          <p:grpSpPr bwMode="auto">
            <a:xfrm>
              <a:off x="2483768" y="3861048"/>
              <a:ext cx="1368152" cy="144016"/>
              <a:chOff x="2483768" y="2204864"/>
              <a:chExt cx="1368152" cy="144016"/>
            </a:xfrm>
          </p:grpSpPr>
          <p:cxnSp>
            <p:nvCxnSpPr>
              <p:cNvPr id="123" name="Rovná spojnica 122"/>
              <p:cNvCxnSpPr/>
              <p:nvPr/>
            </p:nvCxnSpPr>
            <p:spPr>
              <a:xfrm rot="5400000">
                <a:off x="3520735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Rovná spojnica 123"/>
              <p:cNvCxnSpPr/>
              <p:nvPr/>
            </p:nvCxnSpPr>
            <p:spPr>
              <a:xfrm rot="5400000">
                <a:off x="3627954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Rovná spojnica 124"/>
              <p:cNvCxnSpPr/>
              <p:nvPr/>
            </p:nvCxnSpPr>
            <p:spPr>
              <a:xfrm rot="5400000">
                <a:off x="3699432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Rovná spojnica 125"/>
              <p:cNvCxnSpPr/>
              <p:nvPr/>
            </p:nvCxnSpPr>
            <p:spPr>
              <a:xfrm rot="5400000">
                <a:off x="3772499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Rovná spojnica 126"/>
              <p:cNvCxnSpPr/>
              <p:nvPr/>
            </p:nvCxnSpPr>
            <p:spPr>
              <a:xfrm rot="5400000">
                <a:off x="3843978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Rovná spojnica 127"/>
              <p:cNvCxnSpPr/>
              <p:nvPr/>
            </p:nvCxnSpPr>
            <p:spPr>
              <a:xfrm rot="5400000">
                <a:off x="3411930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Rovná spojnica 128"/>
              <p:cNvCxnSpPr/>
              <p:nvPr/>
            </p:nvCxnSpPr>
            <p:spPr>
              <a:xfrm rot="5400000">
                <a:off x="3483408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Rovná spojnica 129"/>
              <p:cNvCxnSpPr/>
              <p:nvPr/>
            </p:nvCxnSpPr>
            <p:spPr>
              <a:xfrm rot="5400000">
                <a:off x="3267384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Rovná spojnica 130"/>
              <p:cNvCxnSpPr/>
              <p:nvPr/>
            </p:nvCxnSpPr>
            <p:spPr>
              <a:xfrm rot="5400000">
                <a:off x="3340451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Rovná spojnica 131"/>
              <p:cNvCxnSpPr/>
              <p:nvPr/>
            </p:nvCxnSpPr>
            <p:spPr>
              <a:xfrm rot="5400000">
                <a:off x="3160166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Rovná spojnica 132"/>
              <p:cNvCxnSpPr/>
              <p:nvPr/>
            </p:nvCxnSpPr>
            <p:spPr>
              <a:xfrm rot="5400000">
                <a:off x="2801185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Rovná spojnica 133"/>
              <p:cNvCxnSpPr/>
              <p:nvPr/>
            </p:nvCxnSpPr>
            <p:spPr>
              <a:xfrm rot="5400000">
                <a:off x="2908403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Rovná spojnica 134"/>
              <p:cNvCxnSpPr/>
              <p:nvPr/>
            </p:nvCxnSpPr>
            <p:spPr>
              <a:xfrm rot="5400000">
                <a:off x="2979882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6" name="Rovná spojnica 135"/>
              <p:cNvCxnSpPr/>
              <p:nvPr/>
            </p:nvCxnSpPr>
            <p:spPr>
              <a:xfrm rot="5400000">
                <a:off x="3052949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7" name="Rovná spojnica 136"/>
              <p:cNvCxnSpPr/>
              <p:nvPr/>
            </p:nvCxnSpPr>
            <p:spPr>
              <a:xfrm rot="5400000">
                <a:off x="3124427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8" name="Rovná spojnica 137"/>
              <p:cNvCxnSpPr/>
              <p:nvPr/>
            </p:nvCxnSpPr>
            <p:spPr>
              <a:xfrm rot="5400000">
                <a:off x="2692379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Rovná spojnica 138"/>
              <p:cNvCxnSpPr/>
              <p:nvPr/>
            </p:nvCxnSpPr>
            <p:spPr>
              <a:xfrm rot="5400000">
                <a:off x="2763858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0" name="Rovná spojnica 139"/>
              <p:cNvCxnSpPr/>
              <p:nvPr/>
            </p:nvCxnSpPr>
            <p:spPr>
              <a:xfrm rot="5400000">
                <a:off x="2533537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Rovná spojnica 140"/>
              <p:cNvCxnSpPr/>
              <p:nvPr/>
            </p:nvCxnSpPr>
            <p:spPr>
              <a:xfrm rot="5400000">
                <a:off x="2609781" y="2241397"/>
                <a:ext cx="73068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2" name="Rovná spojnica 141"/>
              <p:cNvCxnSpPr/>
              <p:nvPr/>
            </p:nvCxnSpPr>
            <p:spPr>
              <a:xfrm rot="5400000">
                <a:off x="2426319" y="2291433"/>
                <a:ext cx="144546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290" name="BlokTextu 118"/>
            <p:cNvSpPr txBox="1">
              <a:spLocks noChangeArrowheads="1"/>
            </p:cNvSpPr>
            <p:nvPr/>
          </p:nvSpPr>
          <p:spPr bwMode="auto">
            <a:xfrm rot="5400000">
              <a:off x="3450359" y="3974576"/>
              <a:ext cx="216024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5</a:t>
              </a:r>
            </a:p>
          </p:txBody>
        </p:sp>
        <p:sp>
          <p:nvSpPr>
            <p:cNvPr id="11291" name="BlokTextu 119"/>
            <p:cNvSpPr txBox="1">
              <a:spLocks noChangeArrowheads="1"/>
            </p:cNvSpPr>
            <p:nvPr/>
          </p:nvSpPr>
          <p:spPr bwMode="auto">
            <a:xfrm rot="5400000">
              <a:off x="301831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10</a:t>
              </a:r>
            </a:p>
          </p:txBody>
        </p:sp>
        <p:sp>
          <p:nvSpPr>
            <p:cNvPr id="11292" name="BlokTextu 120"/>
            <p:cNvSpPr txBox="1">
              <a:spLocks noChangeArrowheads="1"/>
            </p:cNvSpPr>
            <p:nvPr/>
          </p:nvSpPr>
          <p:spPr bwMode="auto">
            <a:xfrm rot="5400000">
              <a:off x="265827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15</a:t>
              </a:r>
            </a:p>
          </p:txBody>
        </p:sp>
        <p:sp>
          <p:nvSpPr>
            <p:cNvPr id="11293" name="BlokTextu 121"/>
            <p:cNvSpPr txBox="1">
              <a:spLocks noChangeArrowheads="1"/>
            </p:cNvSpPr>
            <p:nvPr/>
          </p:nvSpPr>
          <p:spPr bwMode="auto">
            <a:xfrm rot="5400000">
              <a:off x="2298230" y="3974578"/>
              <a:ext cx="36004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sk-SK" sz="1200">
                  <a:latin typeface="Calibri" pitchFamily="34" charset="0"/>
                </a:rPr>
                <a:t>20</a:t>
              </a:r>
            </a:p>
          </p:txBody>
        </p:sp>
      </p:grpSp>
      <p:sp>
        <p:nvSpPr>
          <p:cNvPr id="143" name="Šípka doprava 142"/>
          <p:cNvSpPr/>
          <p:nvPr/>
        </p:nvSpPr>
        <p:spPr>
          <a:xfrm>
            <a:off x="1908175" y="2349500"/>
            <a:ext cx="1079500" cy="35877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45" name="Šípka doprava 144"/>
          <p:cNvSpPr/>
          <p:nvPr/>
        </p:nvSpPr>
        <p:spPr>
          <a:xfrm flipH="1">
            <a:off x="6227763" y="2276475"/>
            <a:ext cx="1081087" cy="3603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11279" name="Obdĺžnik 72"/>
          <p:cNvSpPr>
            <a:spLocks noChangeArrowheads="1"/>
          </p:cNvSpPr>
          <p:nvPr/>
        </p:nvSpPr>
        <p:spPr bwMode="auto">
          <a:xfrm>
            <a:off x="2833581" y="392753"/>
            <a:ext cx="357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i="1" dirty="0"/>
              <a:t>Vlastnosti kvapalín</a:t>
            </a:r>
          </a:p>
        </p:txBody>
      </p:sp>
      <p:sp>
        <p:nvSpPr>
          <p:cNvPr id="11280" name="BlokTextu 76"/>
          <p:cNvSpPr txBox="1">
            <a:spLocks noChangeArrowheads="1"/>
          </p:cNvSpPr>
          <p:nvPr/>
        </p:nvSpPr>
        <p:spPr bwMode="auto">
          <a:xfrm>
            <a:off x="373423" y="1325877"/>
            <a:ext cx="5143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 dirty="0"/>
              <a:t>2</a:t>
            </a:r>
            <a:r>
              <a:rPr lang="sk-SK" sz="2800" dirty="0">
                <a:solidFill>
                  <a:srgbClr val="FF0000"/>
                </a:solidFill>
              </a:rPr>
              <a:t>. Sú takmer nestlačiteľné </a:t>
            </a:r>
          </a:p>
        </p:txBody>
      </p:sp>
      <p:pic>
        <p:nvPicPr>
          <p:cNvPr id="11281" name="Picture 73"/>
          <p:cNvPicPr>
            <a:picLocks noChangeAspect="1" noChangeArrowheads="1"/>
          </p:cNvPicPr>
          <p:nvPr/>
        </p:nvPicPr>
        <p:blipFill>
          <a:blip r:embed="rId2"/>
          <a:srcRect l="14999" r="17500"/>
          <a:stretch>
            <a:fillRect/>
          </a:stretch>
        </p:blipFill>
        <p:spPr bwMode="auto">
          <a:xfrm>
            <a:off x="5072063" y="4357688"/>
            <a:ext cx="1928812" cy="204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82" name="Picture 73"/>
          <p:cNvPicPr>
            <a:picLocks noChangeAspect="1" noChangeArrowheads="1"/>
          </p:cNvPicPr>
          <p:nvPr/>
        </p:nvPicPr>
        <p:blipFill>
          <a:blip r:embed="rId3"/>
          <a:srcRect l="14925" r="17909"/>
          <a:stretch>
            <a:fillRect/>
          </a:stretch>
        </p:blipFill>
        <p:spPr bwMode="auto">
          <a:xfrm>
            <a:off x="7215188" y="4786313"/>
            <a:ext cx="1285875" cy="136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3" name="BlokTextu 90"/>
          <p:cNvSpPr txBox="1">
            <a:spLocks noChangeArrowheads="1"/>
          </p:cNvSpPr>
          <p:nvPr/>
        </p:nvSpPr>
        <p:spPr bwMode="auto">
          <a:xfrm>
            <a:off x="5786438" y="5643563"/>
            <a:ext cx="714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/>
              <a:t> 8 l </a:t>
            </a:r>
          </a:p>
        </p:txBody>
      </p:sp>
      <p:sp>
        <p:nvSpPr>
          <p:cNvPr id="11284" name="BlokTextu 91"/>
          <p:cNvSpPr txBox="1">
            <a:spLocks noChangeArrowheads="1"/>
          </p:cNvSpPr>
          <p:nvPr/>
        </p:nvSpPr>
        <p:spPr bwMode="auto">
          <a:xfrm>
            <a:off x="7572375" y="5643563"/>
            <a:ext cx="714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/>
              <a:t>  5 l</a:t>
            </a:r>
          </a:p>
        </p:txBody>
      </p:sp>
      <p:sp>
        <p:nvSpPr>
          <p:cNvPr id="5141" name="BlokTextu 92"/>
          <p:cNvSpPr txBox="1">
            <a:spLocks noChangeArrowheads="1"/>
          </p:cNvSpPr>
          <p:nvPr/>
        </p:nvSpPr>
        <p:spPr bwMode="auto">
          <a:xfrm>
            <a:off x="308663" y="4347042"/>
            <a:ext cx="504983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sz="2400" b="1" i="1" dirty="0">
                <a:solidFill>
                  <a:srgbClr val="7030A0"/>
                </a:solidFill>
              </a:rPr>
              <a:t>Úloha : </a:t>
            </a:r>
          </a:p>
          <a:p>
            <a:pPr>
              <a:defRPr/>
            </a:pPr>
            <a:r>
              <a:rPr lang="sk-SK" sz="2400" b="1" i="1" dirty="0">
                <a:solidFill>
                  <a:schemeClr val="accent4">
                    <a:lumMod val="50000"/>
                  </a:schemeClr>
                </a:solidFill>
              </a:rPr>
              <a:t>Prelejeme 8 litrov farby do 5 litrového vedra tak, aby sme nevyliali farbu na zem? </a:t>
            </a:r>
          </a:p>
          <a:p>
            <a:pPr>
              <a:defRPr/>
            </a:pPr>
            <a:endParaRPr lang="sk-SK" sz="2400" i="1" dirty="0"/>
          </a:p>
        </p:txBody>
      </p:sp>
      <p:sp>
        <p:nvSpPr>
          <p:cNvPr id="94" name="BlokTextu 93"/>
          <p:cNvSpPr txBox="1">
            <a:spLocks noChangeArrowheads="1"/>
          </p:cNvSpPr>
          <p:nvPr/>
        </p:nvSpPr>
        <p:spPr bwMode="auto">
          <a:xfrm>
            <a:off x="357187" y="6042024"/>
            <a:ext cx="490696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2400" i="1" dirty="0">
                <a:solidFill>
                  <a:srgbClr val="FF0000"/>
                </a:solidFill>
              </a:rPr>
              <a:t>Prečo vodu nenatlačíme do 5 litrového vedra? </a:t>
            </a:r>
          </a:p>
          <a:p>
            <a:endParaRPr lang="sk-SK" sz="2400" i="1" dirty="0"/>
          </a:p>
        </p:txBody>
      </p:sp>
      <p:pic>
        <p:nvPicPr>
          <p:cNvPr id="1128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50" y="21431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88" name="BlokTextu 90"/>
          <p:cNvSpPr txBox="1">
            <a:spLocks noChangeArrowheads="1"/>
          </p:cNvSpPr>
          <p:nvPr/>
        </p:nvSpPr>
        <p:spPr bwMode="auto">
          <a:xfrm>
            <a:off x="6643688" y="4929188"/>
            <a:ext cx="857250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8800" b="1">
                <a:latin typeface="Arial Rounded MT Bold" pitchFamily="34" charset="0"/>
              </a:rPr>
              <a:t>?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Ovál 69"/>
          <p:cNvSpPr/>
          <p:nvPr/>
        </p:nvSpPr>
        <p:spPr>
          <a:xfrm>
            <a:off x="5786438" y="3500438"/>
            <a:ext cx="2089150" cy="2089150"/>
          </a:xfrm>
          <a:prstGeom prst="ellipse">
            <a:avLst/>
          </a:prstGeom>
          <a:ln>
            <a:solidFill>
              <a:schemeClr val="tx1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8" name="Obdĺžnik 7"/>
          <p:cNvSpPr/>
          <p:nvPr/>
        </p:nvSpPr>
        <p:spPr>
          <a:xfrm>
            <a:off x="2339975" y="3141663"/>
            <a:ext cx="503238" cy="1428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3" name="Ovál 2"/>
          <p:cNvSpPr/>
          <p:nvPr/>
        </p:nvSpPr>
        <p:spPr>
          <a:xfrm>
            <a:off x="1547813" y="3500438"/>
            <a:ext cx="2087562" cy="2089150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4" name="Obdĺžnik 3"/>
          <p:cNvSpPr/>
          <p:nvPr/>
        </p:nvSpPr>
        <p:spPr>
          <a:xfrm>
            <a:off x="2339975" y="3284538"/>
            <a:ext cx="503238" cy="288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cxnSp>
        <p:nvCxnSpPr>
          <p:cNvPr id="6" name="Rovná spojnica 5"/>
          <p:cNvCxnSpPr/>
          <p:nvPr/>
        </p:nvCxnSpPr>
        <p:spPr>
          <a:xfrm rot="5400000" flipH="1" flipV="1">
            <a:off x="1943893" y="3136107"/>
            <a:ext cx="792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ovná spojnica 6"/>
          <p:cNvCxnSpPr/>
          <p:nvPr/>
        </p:nvCxnSpPr>
        <p:spPr>
          <a:xfrm rot="5400000" flipH="1" flipV="1">
            <a:off x="2447131" y="3136107"/>
            <a:ext cx="792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ovná spojnica 14"/>
          <p:cNvCxnSpPr/>
          <p:nvPr/>
        </p:nvCxnSpPr>
        <p:spPr>
          <a:xfrm rot="5400000">
            <a:off x="2056606" y="2601119"/>
            <a:ext cx="1081088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297" name="Skupina 26"/>
          <p:cNvGrpSpPr>
            <a:grpSpLocks/>
          </p:cNvGrpSpPr>
          <p:nvPr/>
        </p:nvGrpSpPr>
        <p:grpSpPr bwMode="auto">
          <a:xfrm>
            <a:off x="2484438" y="5589588"/>
            <a:ext cx="215900" cy="1079500"/>
            <a:chOff x="4355976" y="5013176"/>
            <a:chExt cx="144016" cy="936104"/>
          </a:xfrm>
        </p:grpSpPr>
        <p:cxnSp>
          <p:nvCxnSpPr>
            <p:cNvPr id="18" name="Rovná spojnica 17"/>
            <p:cNvCxnSpPr/>
            <p:nvPr/>
          </p:nvCxnSpPr>
          <p:spPr>
            <a:xfrm rot="5400000">
              <a:off x="3959932" y="5481228"/>
              <a:ext cx="93610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Rovná spojnica 18"/>
            <p:cNvCxnSpPr/>
            <p:nvPr/>
          </p:nvCxnSpPr>
          <p:spPr>
            <a:xfrm rot="5400000">
              <a:off x="3923928" y="5445224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Rovná spojnica 20"/>
            <p:cNvCxnSpPr/>
            <p:nvPr/>
          </p:nvCxnSpPr>
          <p:spPr>
            <a:xfrm rot="16200000" flipH="1">
              <a:off x="3995936" y="5445224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8" name="Skupina 32"/>
          <p:cNvGrpSpPr>
            <a:grpSpLocks/>
          </p:cNvGrpSpPr>
          <p:nvPr/>
        </p:nvGrpSpPr>
        <p:grpSpPr bwMode="auto">
          <a:xfrm rot="-2498176">
            <a:off x="3606800" y="5164138"/>
            <a:ext cx="215900" cy="1081087"/>
            <a:chOff x="4355976" y="5013176"/>
            <a:chExt cx="144016" cy="936104"/>
          </a:xfrm>
        </p:grpSpPr>
        <p:cxnSp>
          <p:nvCxnSpPr>
            <p:cNvPr id="34" name="Rovná spojnica 33"/>
            <p:cNvCxnSpPr/>
            <p:nvPr/>
          </p:nvCxnSpPr>
          <p:spPr>
            <a:xfrm rot="5400000">
              <a:off x="3959932" y="5481228"/>
              <a:ext cx="93610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Rovná spojnica 34"/>
            <p:cNvCxnSpPr/>
            <p:nvPr/>
          </p:nvCxnSpPr>
          <p:spPr>
            <a:xfrm rot="5400000">
              <a:off x="3923788" y="5442140"/>
              <a:ext cx="936105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Rovná spojnica 35"/>
            <p:cNvCxnSpPr/>
            <p:nvPr/>
          </p:nvCxnSpPr>
          <p:spPr>
            <a:xfrm rot="16200000" flipH="1">
              <a:off x="3997218" y="5440432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299" name="Skupina 36"/>
          <p:cNvGrpSpPr>
            <a:grpSpLocks/>
          </p:cNvGrpSpPr>
          <p:nvPr/>
        </p:nvGrpSpPr>
        <p:grpSpPr bwMode="auto">
          <a:xfrm rot="2510702">
            <a:off x="1376363" y="5164138"/>
            <a:ext cx="215900" cy="1079500"/>
            <a:chOff x="4355976" y="5013176"/>
            <a:chExt cx="144016" cy="936104"/>
          </a:xfrm>
        </p:grpSpPr>
        <p:cxnSp>
          <p:nvCxnSpPr>
            <p:cNvPr id="38" name="Rovná spojnica 37"/>
            <p:cNvCxnSpPr/>
            <p:nvPr/>
          </p:nvCxnSpPr>
          <p:spPr>
            <a:xfrm rot="5400000">
              <a:off x="3959932" y="5481228"/>
              <a:ext cx="93610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Rovná spojnica 38"/>
            <p:cNvCxnSpPr/>
            <p:nvPr/>
          </p:nvCxnSpPr>
          <p:spPr>
            <a:xfrm rot="5400000">
              <a:off x="3920265" y="5443357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Rovná spojnica 39"/>
            <p:cNvCxnSpPr/>
            <p:nvPr/>
          </p:nvCxnSpPr>
          <p:spPr>
            <a:xfrm rot="16200000" flipH="1">
              <a:off x="3994406" y="5445745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0" name="Skupina 40"/>
          <p:cNvGrpSpPr>
            <a:grpSpLocks/>
          </p:cNvGrpSpPr>
          <p:nvPr/>
        </p:nvGrpSpPr>
        <p:grpSpPr bwMode="auto">
          <a:xfrm rot="-5400000">
            <a:off x="4067969" y="4004469"/>
            <a:ext cx="215900" cy="1081088"/>
            <a:chOff x="4355976" y="5013176"/>
            <a:chExt cx="144016" cy="936104"/>
          </a:xfrm>
        </p:grpSpPr>
        <p:cxnSp>
          <p:nvCxnSpPr>
            <p:cNvPr id="42" name="Rovná spojnica 41"/>
            <p:cNvCxnSpPr/>
            <p:nvPr/>
          </p:nvCxnSpPr>
          <p:spPr>
            <a:xfrm rot="5400000">
              <a:off x="3959932" y="5481228"/>
              <a:ext cx="93610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Rovná spojnica 42"/>
            <p:cNvCxnSpPr/>
            <p:nvPr/>
          </p:nvCxnSpPr>
          <p:spPr>
            <a:xfrm rot="5400000">
              <a:off x="3923928" y="5445224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Rovná spojnica 43"/>
            <p:cNvCxnSpPr/>
            <p:nvPr/>
          </p:nvCxnSpPr>
          <p:spPr>
            <a:xfrm rot="16200000" flipH="1">
              <a:off x="3995936" y="5445224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1" name="Skupina 44"/>
          <p:cNvGrpSpPr>
            <a:grpSpLocks/>
          </p:cNvGrpSpPr>
          <p:nvPr/>
        </p:nvGrpSpPr>
        <p:grpSpPr bwMode="auto">
          <a:xfrm rot="5400000">
            <a:off x="900113" y="4005263"/>
            <a:ext cx="215900" cy="1079500"/>
            <a:chOff x="4355976" y="5013176"/>
            <a:chExt cx="144016" cy="936104"/>
          </a:xfrm>
        </p:grpSpPr>
        <p:cxnSp>
          <p:nvCxnSpPr>
            <p:cNvPr id="46" name="Rovná spojnica 45"/>
            <p:cNvCxnSpPr/>
            <p:nvPr/>
          </p:nvCxnSpPr>
          <p:spPr>
            <a:xfrm rot="5400000">
              <a:off x="3959932" y="5481228"/>
              <a:ext cx="93610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Rovná spojnica 46"/>
            <p:cNvCxnSpPr/>
            <p:nvPr/>
          </p:nvCxnSpPr>
          <p:spPr>
            <a:xfrm rot="5400000">
              <a:off x="3923928" y="5445224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Rovná spojnica 47"/>
            <p:cNvCxnSpPr/>
            <p:nvPr/>
          </p:nvCxnSpPr>
          <p:spPr>
            <a:xfrm rot="16200000" flipH="1">
              <a:off x="3995936" y="5445224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2" name="Skupina 48"/>
          <p:cNvGrpSpPr>
            <a:grpSpLocks/>
          </p:cNvGrpSpPr>
          <p:nvPr/>
        </p:nvGrpSpPr>
        <p:grpSpPr bwMode="auto">
          <a:xfrm rot="-8147753">
            <a:off x="3621088" y="2847975"/>
            <a:ext cx="217487" cy="1079500"/>
            <a:chOff x="4355976" y="5013176"/>
            <a:chExt cx="144016" cy="936104"/>
          </a:xfrm>
        </p:grpSpPr>
        <p:cxnSp>
          <p:nvCxnSpPr>
            <p:cNvPr id="50" name="Rovná spojnica 49"/>
            <p:cNvCxnSpPr/>
            <p:nvPr/>
          </p:nvCxnSpPr>
          <p:spPr>
            <a:xfrm rot="5400000">
              <a:off x="3959555" y="5481708"/>
              <a:ext cx="93610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Rovná spojnica 50"/>
            <p:cNvCxnSpPr/>
            <p:nvPr/>
          </p:nvCxnSpPr>
          <p:spPr>
            <a:xfrm rot="5400000">
              <a:off x="3925742" y="5444339"/>
              <a:ext cx="936104" cy="72534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Rovná spojnica 51"/>
            <p:cNvCxnSpPr/>
            <p:nvPr/>
          </p:nvCxnSpPr>
          <p:spPr>
            <a:xfrm rot="16200000" flipH="1">
              <a:off x="3995985" y="5445656"/>
              <a:ext cx="936104" cy="71483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303" name="Skupina 58"/>
          <p:cNvGrpSpPr>
            <a:grpSpLocks/>
          </p:cNvGrpSpPr>
          <p:nvPr/>
        </p:nvGrpSpPr>
        <p:grpSpPr bwMode="auto">
          <a:xfrm rot="8257146">
            <a:off x="1379538" y="2855913"/>
            <a:ext cx="215900" cy="1081087"/>
            <a:chOff x="4355976" y="5013176"/>
            <a:chExt cx="144016" cy="936104"/>
          </a:xfrm>
        </p:grpSpPr>
        <p:cxnSp>
          <p:nvCxnSpPr>
            <p:cNvPr id="60" name="Rovná spojnica 59"/>
            <p:cNvCxnSpPr/>
            <p:nvPr/>
          </p:nvCxnSpPr>
          <p:spPr>
            <a:xfrm rot="5400000">
              <a:off x="3959932" y="5481228"/>
              <a:ext cx="936104" cy="0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Rovná spojnica 60"/>
            <p:cNvCxnSpPr/>
            <p:nvPr/>
          </p:nvCxnSpPr>
          <p:spPr>
            <a:xfrm rot="5400000">
              <a:off x="3923959" y="5445414"/>
              <a:ext cx="936105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Rovná spojnica 61"/>
            <p:cNvCxnSpPr/>
            <p:nvPr/>
          </p:nvCxnSpPr>
          <p:spPr>
            <a:xfrm rot="16200000" flipH="1">
              <a:off x="3995973" y="5446976"/>
              <a:ext cx="936104" cy="72008"/>
            </a:xfrm>
            <a:prstGeom prst="line">
              <a:avLst/>
            </a:prstGeom>
            <a:ln w="28575"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5" name="Rovná spojnica 64"/>
          <p:cNvCxnSpPr/>
          <p:nvPr/>
        </p:nvCxnSpPr>
        <p:spPr>
          <a:xfrm>
            <a:off x="7164388" y="4508500"/>
            <a:ext cx="720725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Rovná spojnica 65"/>
          <p:cNvCxnSpPr>
            <a:endCxn id="70" idx="3"/>
          </p:cNvCxnSpPr>
          <p:nvPr/>
        </p:nvCxnSpPr>
        <p:spPr>
          <a:xfrm rot="10800000" flipV="1">
            <a:off x="6092825" y="4797425"/>
            <a:ext cx="539750" cy="48577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Rovná spojnica 66"/>
          <p:cNvCxnSpPr>
            <a:endCxn id="70" idx="5"/>
          </p:cNvCxnSpPr>
          <p:nvPr/>
        </p:nvCxnSpPr>
        <p:spPr>
          <a:xfrm rot="16200000" flipH="1">
            <a:off x="7083425" y="4797425"/>
            <a:ext cx="485775" cy="485775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Rovná spojnica 67"/>
          <p:cNvCxnSpPr>
            <a:stCxn id="70" idx="4"/>
          </p:cNvCxnSpPr>
          <p:nvPr/>
        </p:nvCxnSpPr>
        <p:spPr>
          <a:xfrm rot="5400000" flipH="1" flipV="1">
            <a:off x="6473031" y="5226845"/>
            <a:ext cx="720725" cy="4762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Obdĺžnik 68"/>
          <p:cNvSpPr/>
          <p:nvPr/>
        </p:nvSpPr>
        <p:spPr>
          <a:xfrm>
            <a:off x="6588125" y="3141663"/>
            <a:ext cx="504825" cy="14287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sp>
        <p:nvSpPr>
          <p:cNvPr id="71" name="Obdĺžnik 70"/>
          <p:cNvSpPr/>
          <p:nvPr/>
        </p:nvSpPr>
        <p:spPr>
          <a:xfrm>
            <a:off x="6588125" y="3284538"/>
            <a:ext cx="504825" cy="2889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k-SK"/>
          </a:p>
        </p:txBody>
      </p:sp>
      <p:cxnSp>
        <p:nvCxnSpPr>
          <p:cNvPr id="72" name="Rovná spojnica 71"/>
          <p:cNvCxnSpPr/>
          <p:nvPr/>
        </p:nvCxnSpPr>
        <p:spPr>
          <a:xfrm rot="5400000" flipH="1" flipV="1">
            <a:off x="6192043" y="3136107"/>
            <a:ext cx="792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ovná spojnica 72"/>
          <p:cNvCxnSpPr/>
          <p:nvPr/>
        </p:nvCxnSpPr>
        <p:spPr>
          <a:xfrm rot="5400000" flipH="1" flipV="1">
            <a:off x="6696868" y="3136107"/>
            <a:ext cx="79216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ovná spojnica 80"/>
          <p:cNvCxnSpPr/>
          <p:nvPr/>
        </p:nvCxnSpPr>
        <p:spPr>
          <a:xfrm>
            <a:off x="5795963" y="4508500"/>
            <a:ext cx="792162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ovná spojnica 81"/>
          <p:cNvCxnSpPr>
            <a:stCxn id="70" idx="1"/>
          </p:cNvCxnSpPr>
          <p:nvPr/>
        </p:nvCxnSpPr>
        <p:spPr>
          <a:xfrm rot="16200000" flipH="1">
            <a:off x="6128544" y="3771106"/>
            <a:ext cx="485775" cy="557213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Rovná spojnica 83"/>
          <p:cNvCxnSpPr>
            <a:stCxn id="70" idx="7"/>
          </p:cNvCxnSpPr>
          <p:nvPr/>
        </p:nvCxnSpPr>
        <p:spPr>
          <a:xfrm rot="16200000" flipH="1" flipV="1">
            <a:off x="7083425" y="3806825"/>
            <a:ext cx="485775" cy="485775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Rovná spojnica 84"/>
          <p:cNvCxnSpPr/>
          <p:nvPr/>
        </p:nvCxnSpPr>
        <p:spPr>
          <a:xfrm rot="5400000" flipH="1" flipV="1">
            <a:off x="6484937" y="3644901"/>
            <a:ext cx="720725" cy="0"/>
          </a:xfrm>
          <a:prstGeom prst="line">
            <a:avLst/>
          </a:prstGeom>
          <a:ln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Rovná spojnica 101"/>
          <p:cNvCxnSpPr/>
          <p:nvPr/>
        </p:nvCxnSpPr>
        <p:spPr>
          <a:xfrm rot="5400000">
            <a:off x="6450806" y="2745582"/>
            <a:ext cx="792163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Rovná spojnica 105"/>
          <p:cNvCxnSpPr/>
          <p:nvPr/>
        </p:nvCxnSpPr>
        <p:spPr>
          <a:xfrm rot="5400000">
            <a:off x="2197894" y="3680619"/>
            <a:ext cx="792162" cy="0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318" name="Picture 4" descr="C:\Documents and Settings\tomas1\Desktop\pascal_ani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86625" y="500063"/>
            <a:ext cx="1355725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9" name="Obdĺžnik 72"/>
          <p:cNvSpPr>
            <a:spLocks noChangeArrowheads="1"/>
          </p:cNvSpPr>
          <p:nvPr/>
        </p:nvSpPr>
        <p:spPr bwMode="auto">
          <a:xfrm>
            <a:off x="2930525" y="271817"/>
            <a:ext cx="357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i="1" dirty="0"/>
              <a:t>Vlastnosti kvapalín</a:t>
            </a:r>
          </a:p>
        </p:txBody>
      </p:sp>
      <p:sp>
        <p:nvSpPr>
          <p:cNvPr id="12320" name="BlokTextu 76"/>
          <p:cNvSpPr txBox="1">
            <a:spLocks noChangeArrowheads="1"/>
          </p:cNvSpPr>
          <p:nvPr/>
        </p:nvSpPr>
        <p:spPr bwMode="auto">
          <a:xfrm>
            <a:off x="490365" y="1052512"/>
            <a:ext cx="655195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2800" dirty="0"/>
              <a:t>3. </a:t>
            </a:r>
            <a:r>
              <a:rPr lang="sk-SK" sz="2800" dirty="0">
                <a:solidFill>
                  <a:srgbClr val="FF0000"/>
                </a:solidFill>
              </a:rPr>
              <a:t> Tlak sa prenáša v kvapaline rovnako do všetkých smerov. </a:t>
            </a: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bdĺžnik 72"/>
          <p:cNvSpPr>
            <a:spLocks noChangeArrowheads="1"/>
          </p:cNvSpPr>
          <p:nvPr/>
        </p:nvSpPr>
        <p:spPr bwMode="auto">
          <a:xfrm>
            <a:off x="2836863" y="309951"/>
            <a:ext cx="357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i="1" dirty="0"/>
              <a:t>Vlastnosti kvapalín</a:t>
            </a:r>
          </a:p>
        </p:txBody>
      </p:sp>
      <p:sp>
        <p:nvSpPr>
          <p:cNvPr id="14339" name="BlokTextu 76"/>
          <p:cNvSpPr txBox="1">
            <a:spLocks noChangeArrowheads="1"/>
          </p:cNvSpPr>
          <p:nvPr/>
        </p:nvSpPr>
        <p:spPr bwMode="auto">
          <a:xfrm>
            <a:off x="683568" y="985763"/>
            <a:ext cx="51435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 dirty="0"/>
              <a:t>4. </a:t>
            </a:r>
            <a:r>
              <a:rPr lang="sk-SK" sz="2800" dirty="0">
                <a:solidFill>
                  <a:srgbClr val="FF0000"/>
                </a:solidFill>
              </a:rPr>
              <a:t> Dajú sa deliť.</a:t>
            </a: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72313" y="214313"/>
            <a:ext cx="14287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" y="4214813"/>
            <a:ext cx="30956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4714875"/>
            <a:ext cx="1928813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5"/>
          <p:cNvPicPr>
            <a:picLocks noChangeAspect="1" noChangeArrowheads="1"/>
          </p:cNvPicPr>
          <p:nvPr/>
        </p:nvPicPr>
        <p:blipFill>
          <a:blip r:embed="rId5"/>
          <a:srcRect l="14999" r="13750" b="6248"/>
          <a:stretch>
            <a:fillRect/>
          </a:stretch>
        </p:blipFill>
        <p:spPr bwMode="auto">
          <a:xfrm>
            <a:off x="3929063" y="4714875"/>
            <a:ext cx="1357312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6"/>
          <p:cNvPicPr>
            <a:picLocks noChangeAspect="1" noChangeArrowheads="1"/>
          </p:cNvPicPr>
          <p:nvPr/>
        </p:nvPicPr>
        <p:blipFill>
          <a:blip r:embed="rId6"/>
          <a:srcRect l="30000" r="32500" b="6248"/>
          <a:stretch>
            <a:fillRect/>
          </a:stretch>
        </p:blipFill>
        <p:spPr bwMode="auto">
          <a:xfrm>
            <a:off x="5357813" y="4714875"/>
            <a:ext cx="714375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5" name="Picture 8"/>
          <p:cNvPicPr>
            <a:picLocks noChangeAspect="1" noChangeArrowheads="1"/>
          </p:cNvPicPr>
          <p:nvPr/>
        </p:nvPicPr>
        <p:blipFill>
          <a:blip r:embed="rId7"/>
          <a:srcRect r="14865"/>
          <a:stretch>
            <a:fillRect/>
          </a:stretch>
        </p:blipFill>
        <p:spPr bwMode="auto">
          <a:xfrm>
            <a:off x="4335463" y="2071688"/>
            <a:ext cx="4379912" cy="258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" y="1714500"/>
            <a:ext cx="2265363" cy="249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7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43188" y="1857375"/>
            <a:ext cx="17145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dĺžnik 72"/>
          <p:cNvSpPr>
            <a:spLocks noChangeArrowheads="1"/>
          </p:cNvSpPr>
          <p:nvPr/>
        </p:nvSpPr>
        <p:spPr bwMode="auto">
          <a:xfrm>
            <a:off x="2857500" y="235744"/>
            <a:ext cx="3571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400" b="1" i="1" dirty="0"/>
              <a:t>Vlastnosti kvapalín</a:t>
            </a:r>
          </a:p>
        </p:txBody>
      </p:sp>
      <p:sp>
        <p:nvSpPr>
          <p:cNvPr id="15363" name="BlokTextu 76"/>
          <p:cNvSpPr txBox="1">
            <a:spLocks noChangeArrowheads="1"/>
          </p:cNvSpPr>
          <p:nvPr/>
        </p:nvSpPr>
        <p:spPr bwMode="auto">
          <a:xfrm>
            <a:off x="539552" y="970360"/>
            <a:ext cx="734481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sk-SK" sz="2800" dirty="0"/>
              <a:t>5. </a:t>
            </a:r>
            <a:r>
              <a:rPr lang="sk-SK" sz="2800" dirty="0">
                <a:solidFill>
                  <a:srgbClr val="FF0000"/>
                </a:solidFill>
              </a:rPr>
              <a:t> Prispôsobujú svoj tvar nádobe.</a:t>
            </a:r>
          </a:p>
        </p:txBody>
      </p:sp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57563" y="1785938"/>
            <a:ext cx="26670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928813"/>
            <a:ext cx="2000250" cy="262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75" y="4643438"/>
            <a:ext cx="1857375" cy="185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00375" y="4727575"/>
            <a:ext cx="1857375" cy="191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858000" y="3357563"/>
            <a:ext cx="1844675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14938" y="3786188"/>
            <a:ext cx="1449387" cy="307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bdĺžnik 72"/>
          <p:cNvSpPr>
            <a:spLocks noChangeArrowheads="1"/>
          </p:cNvSpPr>
          <p:nvPr/>
        </p:nvSpPr>
        <p:spPr bwMode="auto">
          <a:xfrm>
            <a:off x="2893218" y="357188"/>
            <a:ext cx="357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i="1"/>
              <a:t>Vlastnosti kvapalín</a:t>
            </a:r>
          </a:p>
        </p:txBody>
      </p:sp>
      <p:sp>
        <p:nvSpPr>
          <p:cNvPr id="16387" name="BlokTextu 76"/>
          <p:cNvSpPr txBox="1">
            <a:spLocks noChangeArrowheads="1"/>
          </p:cNvSpPr>
          <p:nvPr/>
        </p:nvSpPr>
        <p:spPr bwMode="auto">
          <a:xfrm>
            <a:off x="271995" y="1042599"/>
            <a:ext cx="79295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400"/>
              <a:t>6. </a:t>
            </a:r>
            <a:r>
              <a:rPr lang="sk-SK" sz="2400">
                <a:solidFill>
                  <a:srgbClr val="FF0000"/>
                </a:solidFill>
              </a:rPr>
              <a:t> Povrch hladiny kvapaliny v pokoji je vodorovný.</a:t>
            </a: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3500" y="1714500"/>
            <a:ext cx="3305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5" y="4572000"/>
            <a:ext cx="24193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71813" y="4429125"/>
            <a:ext cx="2762250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5"/>
          <p:cNvPicPr>
            <a:picLocks noChangeAspect="1" noChangeArrowheads="1"/>
          </p:cNvPicPr>
          <p:nvPr/>
        </p:nvPicPr>
        <p:blipFill>
          <a:blip r:embed="rId5"/>
          <a:srcRect l="16129" t="17972" b="13731"/>
          <a:stretch>
            <a:fillRect/>
          </a:stretch>
        </p:blipFill>
        <p:spPr bwMode="auto">
          <a:xfrm>
            <a:off x="857250" y="2071688"/>
            <a:ext cx="17589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57875" y="3500438"/>
            <a:ext cx="2105025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7"/>
          <p:cNvPicPr>
            <a:picLocks noChangeAspect="1" noChangeArrowheads="1"/>
          </p:cNvPicPr>
          <p:nvPr/>
        </p:nvPicPr>
        <p:blipFill>
          <a:blip r:embed="rId7"/>
          <a:srcRect t="20000" b="32500"/>
          <a:stretch>
            <a:fillRect/>
          </a:stretch>
        </p:blipFill>
        <p:spPr bwMode="auto">
          <a:xfrm>
            <a:off x="2214563" y="3357563"/>
            <a:ext cx="3000375" cy="1068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4" name="Picture 8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48525" y="357188"/>
            <a:ext cx="966788" cy="121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dĺžnik 72"/>
          <p:cNvSpPr>
            <a:spLocks noChangeArrowheads="1"/>
          </p:cNvSpPr>
          <p:nvPr/>
        </p:nvSpPr>
        <p:spPr bwMode="auto">
          <a:xfrm>
            <a:off x="2627784" y="202734"/>
            <a:ext cx="35718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sk-SK" sz="2800" b="1" i="1"/>
              <a:t>Vlastnosti kvapalín</a:t>
            </a:r>
          </a:p>
        </p:txBody>
      </p:sp>
      <p:sp>
        <p:nvSpPr>
          <p:cNvPr id="17411" name="BlokTextu 76"/>
          <p:cNvSpPr txBox="1">
            <a:spLocks noChangeArrowheads="1"/>
          </p:cNvSpPr>
          <p:nvPr/>
        </p:nvSpPr>
        <p:spPr bwMode="auto">
          <a:xfrm>
            <a:off x="714375" y="1285875"/>
            <a:ext cx="792956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 dirty="0"/>
              <a:t>7.</a:t>
            </a:r>
            <a:r>
              <a:rPr lang="sk-SK" sz="2800" dirty="0">
                <a:solidFill>
                  <a:srgbClr val="FF0000"/>
                </a:solidFill>
              </a:rPr>
              <a:t>  Majú svoj objem.</a:t>
            </a:r>
          </a:p>
        </p:txBody>
      </p:sp>
      <p:pic>
        <p:nvPicPr>
          <p:cNvPr id="1741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43563" y="1285875"/>
            <a:ext cx="2351087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3"/>
          <p:cNvPicPr>
            <a:picLocks noChangeAspect="1" noChangeArrowheads="1"/>
          </p:cNvPicPr>
          <p:nvPr/>
        </p:nvPicPr>
        <p:blipFill>
          <a:blip r:embed="rId3"/>
          <a:srcRect l="20000" r="17499"/>
          <a:stretch>
            <a:fillRect/>
          </a:stretch>
        </p:blipFill>
        <p:spPr bwMode="auto">
          <a:xfrm>
            <a:off x="6516688" y="3716338"/>
            <a:ext cx="1695450" cy="271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/>
          <a:srcRect r="13962"/>
          <a:stretch>
            <a:fillRect/>
          </a:stretch>
        </p:blipFill>
        <p:spPr bwMode="auto">
          <a:xfrm>
            <a:off x="5214938" y="3786188"/>
            <a:ext cx="122872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4375" y="2143125"/>
            <a:ext cx="4524375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00938" y="142875"/>
            <a:ext cx="1058862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káda">
  <a:themeElements>
    <a:clrScheme name="Arkáda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Arkáda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rkáda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Arkáda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280</TotalTime>
  <Words>249</Words>
  <Application>Microsoft Office PowerPoint</Application>
  <PresentationFormat>Prezentácia na obrazovke (4:3)</PresentationFormat>
  <Paragraphs>72</Paragraphs>
  <Slides>14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14</vt:i4>
      </vt:variant>
    </vt:vector>
  </HeadingPairs>
  <TitlesOfParts>
    <vt:vector size="23" baseType="lpstr">
      <vt:lpstr>Arial</vt:lpstr>
      <vt:lpstr>Arial Narrow</vt:lpstr>
      <vt:lpstr>Arial Rounded MT Bold</vt:lpstr>
      <vt:lpstr>Bookman Old Style</vt:lpstr>
      <vt:lpstr>Calibri</vt:lpstr>
      <vt:lpstr>Century Schoolbook</vt:lpstr>
      <vt:lpstr>Wingdings</vt:lpstr>
      <vt:lpstr>Wingdings 2</vt:lpstr>
      <vt:lpstr>Arkáda</vt:lpstr>
      <vt:lpstr>Vlastnosti kvapalín 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Úloha 1</vt:lpstr>
      <vt:lpstr>Úloha 2</vt:lpstr>
      <vt:lpstr>Úloha 3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tomas</dc:creator>
  <cp:lastModifiedBy>Eva Hricova</cp:lastModifiedBy>
  <cp:revision>37</cp:revision>
  <dcterms:created xsi:type="dcterms:W3CDTF">2011-04-08T13:10:29Z</dcterms:created>
  <dcterms:modified xsi:type="dcterms:W3CDTF">2016-09-21T17:40:08Z</dcterms:modified>
</cp:coreProperties>
</file>