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9. 4. 2013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9. 4. 2013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9. 4. 2013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9. 4. 2013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Výživa v </a:t>
            </a:r>
            <a:r>
              <a:rPr lang="sk-SK" dirty="0" smtClean="0"/>
              <a:t>starobe</a:t>
            </a:r>
            <a:br>
              <a:rPr lang="sk-SK" dirty="0" smtClean="0"/>
            </a:br>
            <a:r>
              <a:rPr lang="sk-SK" dirty="0" smtClean="0"/>
              <a:t>(</a:t>
            </a:r>
            <a:r>
              <a:rPr lang="sk-SK" sz="2800" dirty="0" smtClean="0"/>
              <a:t>Ing. S. </a:t>
            </a:r>
            <a:r>
              <a:rPr lang="sk-SK" sz="2800" dirty="0" err="1" smtClean="0"/>
              <a:t>Blcháčová</a:t>
            </a:r>
            <a:r>
              <a:rPr lang="sk-SK" sz="2800" dirty="0" smtClean="0"/>
              <a:t>)</a:t>
            </a:r>
            <a:endParaRPr lang="sk-SK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LITER.:I.Beňo,2001</a:t>
            </a:r>
            <a:r>
              <a:rPr lang="sk-SK" dirty="0" smtClean="0"/>
              <a:t>: Fyziologická a liečebná výživa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Výživa v starobe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Charakteristické črty staroby:</a:t>
            </a:r>
          </a:p>
          <a:p>
            <a:pPr marL="514350" indent="-514350">
              <a:buNone/>
            </a:pPr>
            <a:r>
              <a:rPr lang="sk-SK" dirty="0" smtClean="0"/>
              <a:t>Vek po 60. roku života – fyziologické zmeny (?):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sk-SK" sz="2400" dirty="0" smtClean="0"/>
              <a:t>Pokles bazálneho výdaja energie                      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sk-SK" sz="2400" dirty="0" smtClean="0"/>
              <a:t>Zníženie fyzickej aktivity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sk-SK" sz="2400" dirty="0" smtClean="0"/>
              <a:t>Zmenšovanie svalovej hmoty 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sk-SK" sz="2400" dirty="0" smtClean="0"/>
              <a:t>Zvýšenie rezervného tuku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sk-SK" sz="2400" dirty="0" smtClean="0"/>
              <a:t>Zhoršovanie chrupu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sk-SK" sz="2400" dirty="0" smtClean="0"/>
              <a:t>Znížená sekrécia štiav, koncentrácia enzýmov,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sk-SK" sz="2400" dirty="0" smtClean="0"/>
              <a:t>Znížená </a:t>
            </a:r>
            <a:r>
              <a:rPr lang="sk-SK" sz="2400" dirty="0" err="1" smtClean="0"/>
              <a:t>motilita</a:t>
            </a:r>
            <a:r>
              <a:rPr lang="sk-SK" sz="2400" dirty="0" smtClean="0"/>
              <a:t> a </a:t>
            </a:r>
            <a:r>
              <a:rPr lang="sk-SK" sz="2400" dirty="0" err="1" smtClean="0"/>
              <a:t>resorpcia</a:t>
            </a:r>
            <a:r>
              <a:rPr lang="sk-SK" sz="2400" dirty="0" smtClean="0"/>
              <a:t> v </a:t>
            </a:r>
            <a:r>
              <a:rPr lang="sk-SK" sz="2400" dirty="0" err="1" smtClean="0"/>
              <a:t>gastrointestinálnom</a:t>
            </a:r>
            <a:r>
              <a:rPr lang="sk-SK" sz="2400" dirty="0" smtClean="0"/>
              <a:t> systéme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sk-SK" sz="2400" dirty="0" smtClean="0"/>
              <a:t>Znížená funkcia obličiek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sk-SK" sz="2400" dirty="0" smtClean="0"/>
              <a:t>Zhoršovanie funkcie zmyslových orgánov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sk-SK" sz="2400" dirty="0" smtClean="0"/>
              <a:t>Zníženie mobility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sk-SK" sz="2400" dirty="0" err="1" smtClean="0"/>
              <a:t>Psychosociálne</a:t>
            </a:r>
            <a:r>
              <a:rPr lang="sk-SK" sz="2400" dirty="0" smtClean="0"/>
              <a:t> a chorobné zmeny orgánov</a:t>
            </a:r>
          </a:p>
          <a:p>
            <a:pPr marL="514350" indent="-514350">
              <a:buFont typeface="Wingdings" pitchFamily="2" charset="2"/>
              <a:buChar char="q"/>
            </a:pPr>
            <a:endParaRPr lang="sk-SK" sz="2400" dirty="0" smtClean="0"/>
          </a:p>
          <a:p>
            <a:pPr marL="514350" indent="-514350">
              <a:buFont typeface="Wingdings" pitchFamily="2" charset="2"/>
              <a:buChar char="q"/>
            </a:pPr>
            <a:endParaRPr lang="sk-SK" dirty="0"/>
          </a:p>
        </p:txBody>
      </p:sp>
      <p:pic>
        <p:nvPicPr>
          <p:cNvPr id="1026" name="Picture 2" descr="C:\Documents and Settings\Admin\Local Settings\Temporary Internet Files\Content.IE5\0G4BMEH6\MP90040978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514600"/>
            <a:ext cx="2194879" cy="1471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Vplyv zmien na výživu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sk-SK" dirty="0" smtClean="0"/>
              <a:t> Zníženie E a proteínov</a:t>
            </a:r>
          </a:p>
          <a:p>
            <a:pPr>
              <a:buNone/>
            </a:pPr>
            <a:r>
              <a:rPr lang="sk-SK" dirty="0" smtClean="0"/>
              <a:t>     </a:t>
            </a:r>
            <a:r>
              <a:rPr lang="sk-SK" dirty="0" err="1" smtClean="0">
                <a:solidFill>
                  <a:srgbClr val="FF0000"/>
                </a:solidFill>
              </a:rPr>
              <a:t>Optim</a:t>
            </a:r>
            <a:r>
              <a:rPr lang="sk-SK" dirty="0" smtClean="0"/>
              <a:t>. </a:t>
            </a:r>
            <a:r>
              <a:rPr lang="sk-SK" u="sng" dirty="0" smtClean="0"/>
              <a:t>E = 130kJ/ kg hmotnosti</a:t>
            </a:r>
          </a:p>
          <a:p>
            <a:pPr>
              <a:buNone/>
            </a:pPr>
            <a:r>
              <a:rPr lang="sk-SK" dirty="0" smtClean="0"/>
              <a:t>                  </a:t>
            </a:r>
            <a:r>
              <a:rPr lang="sk-SK" u="sng" dirty="0" smtClean="0"/>
              <a:t>proteínov = 1g/kg hmotnosti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Z </a:t>
            </a:r>
            <a:r>
              <a:rPr lang="sk-SK" dirty="0" err="1" smtClean="0"/>
              <a:t>celk</a:t>
            </a:r>
            <a:r>
              <a:rPr lang="sk-SK" dirty="0" smtClean="0"/>
              <a:t>. množstva E – 60% komplexné polysacharidy ( obilniny, zemiaky, ryža), rastlinné tuky 25 </a:t>
            </a:r>
            <a:r>
              <a:rPr lang="sk-SK" dirty="0" err="1" smtClean="0"/>
              <a:t>energ</a:t>
            </a:r>
            <a:r>
              <a:rPr lang="sk-SK" dirty="0" smtClean="0"/>
              <a:t>.% 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Proteíny – do 15 </a:t>
            </a:r>
            <a:r>
              <a:rPr lang="sk-SK" dirty="0" err="1" smtClean="0"/>
              <a:t>ener</a:t>
            </a:r>
            <a:r>
              <a:rPr lang="sk-SK" dirty="0" smtClean="0"/>
              <a:t>. %hl. </a:t>
            </a:r>
            <a:r>
              <a:rPr lang="sk-SK" u="sng" dirty="0" smtClean="0"/>
              <a:t>živočíšne: </a:t>
            </a:r>
            <a:r>
              <a:rPr lang="sk-SK" dirty="0" smtClean="0"/>
              <a:t>mlieko, ryby, chudé červ. mäso, hydina, </a:t>
            </a:r>
            <a:r>
              <a:rPr lang="sk-SK" u="sng" dirty="0" smtClean="0"/>
              <a:t>rastlinné – horšia </a:t>
            </a:r>
            <a:r>
              <a:rPr lang="sk-SK" u="sng" dirty="0" err="1" smtClean="0"/>
              <a:t>znášanlivocť</a:t>
            </a:r>
            <a:r>
              <a:rPr lang="sk-SK" u="sng" dirty="0" smtClean="0"/>
              <a:t>, </a:t>
            </a:r>
            <a:r>
              <a:rPr lang="sk-SK" u="sng" dirty="0" err="1" smtClean="0"/>
              <a:t>meteorizmus</a:t>
            </a:r>
            <a:r>
              <a:rPr lang="sk-SK" u="sng" dirty="0" smtClean="0"/>
              <a:t>...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Zníženie potravy pripravovanej na tuku – praženie, vyprážanie  - hrozí </a:t>
            </a:r>
            <a:r>
              <a:rPr lang="sk-SK" dirty="0" smtClean="0">
                <a:solidFill>
                  <a:srgbClr val="FF0000"/>
                </a:solidFill>
              </a:rPr>
              <a:t>OBEZITA</a:t>
            </a: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Vplyv zmien na výživu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sk-SK" dirty="0" smtClean="0"/>
              <a:t>Zvýšiť konzumáciu zeleniny a ovocia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Zvýšiť konzumáciu celozrnných výrobkov          ( znižuje obstipáciu a zlepšuje </a:t>
            </a:r>
            <a:r>
              <a:rPr lang="sk-SK" dirty="0" err="1" smtClean="0"/>
              <a:t>peristaltiku</a:t>
            </a:r>
            <a:r>
              <a:rPr lang="sk-SK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Zvýšiť produkty s vyšším obsahom </a:t>
            </a:r>
            <a:r>
              <a:rPr lang="sk-SK" dirty="0" err="1" smtClean="0"/>
              <a:t>mikronutrientov</a:t>
            </a:r>
            <a:r>
              <a:rPr lang="sk-SK" dirty="0" smtClean="0"/>
              <a:t> – ( </a:t>
            </a:r>
            <a:r>
              <a:rPr lang="sk-SK" dirty="0" err="1" smtClean="0"/>
              <a:t>Fe</a:t>
            </a:r>
            <a:r>
              <a:rPr lang="sk-SK" dirty="0" smtClean="0"/>
              <a:t>, </a:t>
            </a:r>
            <a:r>
              <a:rPr lang="sk-SK" dirty="0" err="1" smtClean="0"/>
              <a:t>Se</a:t>
            </a:r>
            <a:r>
              <a:rPr lang="sk-SK" dirty="0" smtClean="0"/>
              <a:t>, </a:t>
            </a:r>
            <a:r>
              <a:rPr lang="sk-SK" dirty="0" err="1" smtClean="0"/>
              <a:t>vit</a:t>
            </a:r>
            <a:r>
              <a:rPr lang="sk-SK" dirty="0" smtClean="0"/>
              <a:t>. C,A,E a </a:t>
            </a:r>
            <a:r>
              <a:rPr lang="sk-SK" dirty="0" err="1" smtClean="0"/>
              <a:t>sk.B</a:t>
            </a:r>
            <a:r>
              <a:rPr lang="sk-SK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Obmedziť </a:t>
            </a:r>
            <a:r>
              <a:rPr lang="sk-SK" dirty="0" err="1" smtClean="0"/>
              <a:t>NaCl</a:t>
            </a:r>
            <a:r>
              <a:rPr lang="sk-SK" dirty="0" smtClean="0"/>
              <a:t> – </a:t>
            </a:r>
            <a:r>
              <a:rPr lang="sk-SK" dirty="0" smtClean="0">
                <a:solidFill>
                  <a:srgbClr val="FF0000"/>
                </a:solidFill>
              </a:rPr>
              <a:t>max.7g/deň</a:t>
            </a:r>
            <a:endParaRPr lang="sk-SK" dirty="0" smtClean="0"/>
          </a:p>
          <a:p>
            <a:pPr>
              <a:buFont typeface="Wingdings" pitchFamily="2" charset="2"/>
              <a:buChar char="q"/>
            </a:pPr>
            <a:r>
              <a:rPr lang="sk-SK" dirty="0" smtClean="0">
                <a:solidFill>
                  <a:srgbClr val="FF0000"/>
                </a:solidFill>
              </a:rPr>
              <a:t>Zabezpečiť min. príjem tekutín na 1,5l !!!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Font typeface="Wingdings" pitchFamily="2" charset="2"/>
              <a:buChar char="q"/>
            </a:pP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Konzumácia potravy počas dňa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sk-SK" dirty="0" smtClean="0"/>
              <a:t> častejšie a v malých množstvách: </a:t>
            </a:r>
            <a:r>
              <a:rPr lang="sk-SK" u="sng" dirty="0" smtClean="0"/>
              <a:t>5-7x/deň</a:t>
            </a:r>
          </a:p>
          <a:p>
            <a:pPr>
              <a:buFont typeface="Wingdings" pitchFamily="2" charset="2"/>
              <a:buChar char="q"/>
            </a:pPr>
            <a:r>
              <a:rPr lang="sk-SK" dirty="0" err="1" smtClean="0"/>
              <a:t>Sústa</a:t>
            </a:r>
            <a:r>
              <a:rPr lang="sk-SK" dirty="0" smtClean="0"/>
              <a:t> dokonale požuť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Jesť pomaly, v pohode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Vytvoriť si z jedla pôžitok – kultúra stolovania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Výživu osôb v starobe riešime ako problém </a:t>
            </a:r>
            <a:r>
              <a:rPr lang="sk-SK" b="1" dirty="0" smtClean="0"/>
              <a:t>NUTRIČNÝ, ale aj ako OŠETROVATEĽSKÝ.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Zabezpečenie potravín, príprava, konzumácia závisia od </a:t>
            </a:r>
            <a:r>
              <a:rPr lang="sk-SK" b="1" dirty="0" smtClean="0"/>
              <a:t>individuálnych mentálnych a fyzických možností a schopností</a:t>
            </a:r>
            <a:r>
              <a:rPr lang="sk-SK" dirty="0" smtClean="0"/>
              <a:t>, ako aj od zachovania fyziologických funkcií orgánov</a:t>
            </a:r>
          </a:p>
          <a:p>
            <a:pPr>
              <a:buNone/>
            </a:pPr>
            <a:endParaRPr lang="sk-SK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272</Words>
  <Application>Microsoft Office PowerPoint</Application>
  <PresentationFormat>Prezentácia na obrazovke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Výživa v starobe (Ing. S. Blcháčová)</vt:lpstr>
      <vt:lpstr>Výživa v starobe</vt:lpstr>
      <vt:lpstr>Vplyv zmien na výživu</vt:lpstr>
      <vt:lpstr>Vplyv zmien na výživu</vt:lpstr>
      <vt:lpstr>Konzumácia potravy počas dňa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Výživa v starobe</dc:title>
  <cp:lastModifiedBy>PC_22</cp:lastModifiedBy>
  <cp:revision>7</cp:revision>
  <dcterms:modified xsi:type="dcterms:W3CDTF">2013-04-09T13:10:36Z</dcterms:modified>
</cp:coreProperties>
</file>