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4" r:id="rId3"/>
    <p:sldId id="282" r:id="rId4"/>
    <p:sldId id="257" r:id="rId5"/>
    <p:sldId id="258" r:id="rId6"/>
    <p:sldId id="259" r:id="rId7"/>
    <p:sldId id="260" r:id="rId8"/>
    <p:sldId id="261" r:id="rId9"/>
    <p:sldId id="262" r:id="rId10"/>
    <p:sldId id="265" r:id="rId11"/>
    <p:sldId id="266" r:id="rId12"/>
    <p:sldId id="281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06600"/>
    <a:srgbClr val="FF0000"/>
    <a:srgbClr val="A19574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0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C17FA-F21E-483C-AE70-2E0F22DD0B0F}" type="datetimeFigureOut">
              <a:rPr lang="sk-SK" smtClean="0"/>
              <a:t>28. 10. 2020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A01FE-15F9-4664-9A9F-FA9DB5DD74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1979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779ED-5B49-4C90-A6B1-18DFDBC50F61}" type="datetimeFigureOut">
              <a:rPr lang="sk-SK" smtClean="0"/>
              <a:t>28. 10. 2020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32369-4C40-45A8-A857-7BA8FC6D899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89293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1028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5483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28. 10. 2020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28. 10. 2020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28. 10. 2020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28. 10. 2020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28. 10. 2020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28. 10. 2020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28. 10. 2020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28. 10. 2020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28. 10. 2020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28. 10. 2020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28. 10. 2020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28. 10. 2020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657600" y="57912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Technika 8. ročník</a:t>
            </a:r>
            <a:endParaRPr lang="sk-SK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81000" y="1676400"/>
            <a:ext cx="8458200" cy="281940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sk-SK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Základné elektronické súčiastky</a:t>
            </a:r>
            <a:endParaRPr lang="sk-SK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685800"/>
          </a:xfrm>
        </p:spPr>
        <p:txBody>
          <a:bodyPr>
            <a:normAutofit/>
          </a:bodyPr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kondenzátor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0" y="1079310"/>
            <a:ext cx="91440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	Kondenzátor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je elektronická súčiastka, ktorej prevažujúca vlastnosť je jej </a:t>
            </a:r>
            <a:r>
              <a:rPr lang="sk-SK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elektrická kapacita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sk-SK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	Schematická značka:</a:t>
            </a:r>
          </a:p>
          <a:p>
            <a:pPr>
              <a:buNone/>
            </a:pPr>
            <a:endParaRPr lang="sk-SK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	Jednotkou kapacity je </a:t>
            </a:r>
            <a:r>
              <a:rPr lang="sk-SK" sz="2800" b="1" dirty="0" err="1" smtClean="0">
                <a:latin typeface="Times New Roman" pitchFamily="18" charset="0"/>
                <a:cs typeface="Times New Roman" pitchFamily="18" charset="0"/>
              </a:rPr>
              <a:t>Farrad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, označujeme 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	Hodnotu kondenzátorov určujeme v jednotkách: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mili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(10</a:t>
            </a:r>
            <a:r>
              <a:rPr lang="sk-SK" baseline="30000" dirty="0" smtClean="0"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µ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mikro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(10</a:t>
            </a:r>
            <a:r>
              <a:rPr lang="sk-SK" baseline="30000" dirty="0" smtClean="0">
                <a:latin typeface="Times New Roman" pitchFamily="18" charset="0"/>
                <a:cs typeface="Times New Roman" pitchFamily="18" charset="0"/>
              </a:rPr>
              <a:t>-6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), v niektorých prípadoch M (napr. 2M2 = 2,2 µF)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(10</a:t>
            </a:r>
            <a:r>
              <a:rPr lang="sk-SK" baseline="30000" dirty="0" smtClean="0">
                <a:latin typeface="Times New Roman" pitchFamily="18" charset="0"/>
                <a:cs typeface="Times New Roman" pitchFamily="18" charset="0"/>
              </a:rPr>
              <a:t>-9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piko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(10</a:t>
            </a:r>
            <a:r>
              <a:rPr lang="sk-SK" baseline="30000" dirty="0" smtClean="0">
                <a:latin typeface="Times New Roman" pitchFamily="18" charset="0"/>
                <a:cs typeface="Times New Roman" pitchFamily="18" charset="0"/>
              </a:rPr>
              <a:t>-12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82454" y="2133600"/>
            <a:ext cx="990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381000"/>
            <a:ext cx="8686800" cy="6172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Typy kondenzátorov</a:t>
            </a:r>
          </a:p>
          <a:p>
            <a:pPr>
              <a:buNone/>
            </a:pPr>
            <a:endParaRPr lang="sk-SK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Tx/>
              <a:buSzPct val="100000"/>
              <a:buFont typeface="+mj-lt"/>
              <a:buAutoNum type="alphaLcParenR"/>
            </a:pP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keramický, tantalový, fóliový,</a:t>
            </a:r>
          </a:p>
          <a:p>
            <a:pPr marL="457200" indent="-457200">
              <a:buClrTx/>
              <a:buSzPct val="100000"/>
              <a:buFont typeface="+mj-lt"/>
              <a:buAutoNum type="alphaLcParenR"/>
            </a:pP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elektrolytický,</a:t>
            </a:r>
          </a:p>
          <a:p>
            <a:pPr marL="457200" indent="-457200">
              <a:buClrTx/>
              <a:buSzPct val="100000"/>
              <a:buFont typeface="+mj-lt"/>
              <a:buAutoNum type="alphaLcParenR"/>
            </a:pP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kapacitný </a:t>
            </a:r>
            <a:r>
              <a:rPr lang="sk-SK" sz="2800" dirty="0" err="1" smtClean="0">
                <a:latin typeface="Times New Roman" pitchFamily="18" charset="0"/>
                <a:cs typeface="Times New Roman" pitchFamily="18" charset="0"/>
              </a:rPr>
              <a:t>trimer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457200" indent="-457200">
              <a:buClrTx/>
              <a:buSzPct val="100000"/>
              <a:buAutoNum type="alphaLcParenR"/>
            </a:pP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ladiaci.</a:t>
            </a:r>
          </a:p>
          <a:p>
            <a:pPr marL="457200" indent="-457200">
              <a:buClrTx/>
              <a:buSzPct val="100000"/>
              <a:buNone/>
            </a:pPr>
            <a:endParaRPr lang="sk-SK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ClrTx/>
              <a:buSzPct val="100000"/>
              <a:buNone/>
            </a:pP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Spájanie kondenzátorov</a:t>
            </a:r>
          </a:p>
          <a:p>
            <a:pPr marL="457200" indent="-457200">
              <a:buClrTx/>
              <a:buSzPct val="100000"/>
              <a:buNone/>
            </a:pPr>
            <a:endParaRPr lang="sk-SK" sz="7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ClrTx/>
              <a:buSzPct val="100000"/>
              <a:buNone/>
            </a:pP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Sériovo			           Paralelne</a:t>
            </a:r>
          </a:p>
          <a:p>
            <a:pPr marL="457200" indent="-457200">
              <a:buClrTx/>
              <a:buSzPct val="100000"/>
              <a:buNone/>
            </a:pPr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599" y="5638800"/>
            <a:ext cx="172528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63246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4191000"/>
            <a:ext cx="35147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3991165"/>
            <a:ext cx="2514600" cy="257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1295400"/>
            <a:ext cx="379080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1981200"/>
            <a:ext cx="8686800" cy="2209800"/>
          </a:xfrm>
        </p:spPr>
        <p:txBody>
          <a:bodyPr>
            <a:noAutofit/>
          </a:bodyPr>
          <a:lstStyle/>
          <a:p>
            <a:pPr algn="ctr"/>
            <a:r>
              <a:rPr lang="sk-SK" sz="7200" b="1" i="1" cap="none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Ďakujem za pozornosť</a:t>
            </a:r>
            <a:endParaRPr lang="sk-SK" sz="7200" b="1" i="1" cap="none" dirty="0">
              <a:ln w="18000">
                <a:solidFill>
                  <a:schemeClr val="tx2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838200" y="3810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ELEKTRONICKÉ SÚČIASTKY</a:t>
            </a:r>
            <a:endParaRPr lang="sk-SK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5000"/>
            <a:ext cx="7629783" cy="4705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914400"/>
          </a:xfrm>
        </p:spPr>
        <p:txBody>
          <a:bodyPr>
            <a:normAutofit/>
          </a:bodyPr>
          <a:lstStyle/>
          <a:p>
            <a:pPr algn="ctr"/>
            <a:r>
              <a:rPr lang="sk-SK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Rozdelenie</a:t>
            </a:r>
            <a:endParaRPr lang="sk-SK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554162"/>
            <a:ext cx="7696200" cy="370363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Základné delenie:</a:t>
            </a:r>
          </a:p>
          <a:p>
            <a:pPr>
              <a:buNone/>
            </a:pPr>
            <a:endParaRPr lang="sk-SK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Pasívne súčiastky</a:t>
            </a:r>
          </a:p>
          <a:p>
            <a:pPr>
              <a:buClrTx/>
              <a:buFont typeface="Wingdings" pitchFamily="2" charset="2"/>
              <a:buChar char="Ø"/>
            </a:pPr>
            <a:endParaRPr lang="sk-SK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Aktívne súčiastky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 anchor="ctr"/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Pasívne súčiastky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4525963"/>
          </a:xfrm>
          <a:noFill/>
          <a:ln>
            <a:noFill/>
          </a:ln>
        </p:spPr>
        <p:txBody>
          <a:bodyPr>
            <a:noAutofit/>
          </a:bodyPr>
          <a:lstStyle/>
          <a:p>
            <a:pPr>
              <a:buNone/>
            </a:pP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Medzi pasívne súčiastky patrí:</a:t>
            </a:r>
          </a:p>
          <a:p>
            <a:pPr algn="ctr">
              <a:buNone/>
            </a:pPr>
            <a:endParaRPr lang="sk-SK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sk-SK" sz="3000" b="1" dirty="0" err="1" smtClean="0">
                <a:latin typeface="Times New Roman" pitchFamily="18" charset="0"/>
                <a:cs typeface="Times New Roman" pitchFamily="18" charset="0"/>
              </a:rPr>
              <a:t>rezistor</a:t>
            </a:r>
            <a:endParaRPr lang="sk-SK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3538" indent="0">
              <a:buClrTx/>
              <a:buNone/>
            </a:pP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(potenciometer, </a:t>
            </a:r>
            <a:r>
              <a:rPr lang="sk-SK" sz="3000" dirty="0" err="1" smtClean="0">
                <a:latin typeface="Times New Roman" pitchFamily="18" charset="0"/>
                <a:cs typeface="Times New Roman" pitchFamily="18" charset="0"/>
              </a:rPr>
              <a:t>trimer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3000" dirty="0" err="1" smtClean="0">
                <a:latin typeface="Times New Roman" pitchFamily="18" charset="0"/>
                <a:cs typeface="Times New Roman" pitchFamily="18" charset="0"/>
              </a:rPr>
              <a:t>termistor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3000" dirty="0" err="1" smtClean="0">
                <a:latin typeface="Times New Roman" pitchFamily="18" charset="0"/>
                <a:cs typeface="Times New Roman" pitchFamily="18" charset="0"/>
              </a:rPr>
              <a:t>fotorezistor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3000" dirty="0" err="1" smtClean="0">
                <a:latin typeface="Times New Roman" pitchFamily="18" charset="0"/>
                <a:cs typeface="Times New Roman" pitchFamily="18" charset="0"/>
              </a:rPr>
              <a:t>pozistor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sk-SK" sz="3000" b="1" dirty="0" smtClean="0">
                <a:latin typeface="Times New Roman" pitchFamily="18" charset="0"/>
                <a:cs typeface="Times New Roman" pitchFamily="18" charset="0"/>
              </a:rPr>
              <a:t>kondenzátor</a:t>
            </a:r>
          </a:p>
          <a:p>
            <a:pPr marL="363538" indent="0">
              <a:buClrTx/>
              <a:buSzPct val="100000"/>
              <a:buNone/>
            </a:pP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(keramický, elektrolytický, kapacitný </a:t>
            </a:r>
            <a:r>
              <a:rPr lang="sk-SK" sz="3000" dirty="0" err="1" smtClean="0">
                <a:latin typeface="Times New Roman" pitchFamily="18" charset="0"/>
                <a:cs typeface="Times New Roman" pitchFamily="18" charset="0"/>
              </a:rPr>
              <a:t>trimer</a:t>
            </a: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, ladiaci)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sk-SK" sz="3000" b="1" dirty="0" smtClean="0">
                <a:latin typeface="Times New Roman" pitchFamily="18" charset="0"/>
                <a:cs typeface="Times New Roman" pitchFamily="18" charset="0"/>
              </a:rPr>
              <a:t>cievka</a:t>
            </a:r>
          </a:p>
          <a:p>
            <a:pPr marL="363538" indent="0">
              <a:buNone/>
            </a:pPr>
            <a:r>
              <a:rPr lang="sk-SK" sz="3000" dirty="0" smtClean="0">
                <a:latin typeface="Times New Roman" pitchFamily="18" charset="0"/>
                <a:cs typeface="Times New Roman" pitchFamily="18" charset="0"/>
              </a:rPr>
              <a:t>(s jadrom, s feritovým jadrom, ladiaca)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sk-SK" sz="3000" b="1" dirty="0" smtClean="0">
                <a:latin typeface="Times New Roman" pitchFamily="18" charset="0"/>
                <a:cs typeface="Times New Roman" pitchFamily="18" charset="0"/>
              </a:rPr>
              <a:t>transformátor</a:t>
            </a:r>
            <a:endParaRPr lang="sk-SK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 anchor="ctr"/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Rezistor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0" y="1103194"/>
            <a:ext cx="9144000" cy="57548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Rezistor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alebo </a:t>
            </a:r>
            <a:r>
              <a:rPr lang="sk-SK" sz="2800" b="1" dirty="0" err="1" smtClean="0">
                <a:latin typeface="Times New Roman" pitchFamily="18" charset="0"/>
                <a:cs typeface="Times New Roman" pitchFamily="18" charset="0"/>
              </a:rPr>
              <a:t>odporník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je lineárny elektronický prvok. </a:t>
            </a:r>
          </a:p>
          <a:p>
            <a:pPr>
              <a:buNone/>
            </a:pPr>
            <a:endParaRPr lang="sk-SK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Schematická značka:</a:t>
            </a:r>
          </a:p>
          <a:p>
            <a:pPr>
              <a:buNone/>
            </a:pPr>
            <a:endParaRPr lang="sk-SK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Vlastnosťou rezistora je </a:t>
            </a:r>
            <a:r>
              <a:rPr lang="sk-SK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elektrický odpor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. Označujeme </a:t>
            </a:r>
            <a:r>
              <a:rPr lang="el-G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(ohm).</a:t>
            </a:r>
          </a:p>
          <a:p>
            <a:pPr>
              <a:buNone/>
            </a:pP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Pri </a:t>
            </a:r>
            <a:r>
              <a:rPr lang="sk-SK" sz="2800" dirty="0" err="1" smtClean="0">
                <a:latin typeface="Times New Roman" pitchFamily="18" charset="0"/>
                <a:cs typeface="Times New Roman" pitchFamily="18" charset="0"/>
              </a:rPr>
              <a:t>rezistoroch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rozoznávame jednotky vyššie ako je ohm, a to: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R symbol základnej jednotky odporu Ohm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sk-SK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kilo (10</a:t>
            </a:r>
            <a:r>
              <a:rPr lang="sk-SK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mega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(10</a:t>
            </a:r>
            <a:r>
              <a:rPr lang="sk-SK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giga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(10</a:t>
            </a:r>
            <a:r>
              <a:rPr lang="sk-SK" baseline="30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1828800"/>
            <a:ext cx="3048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Hodnotu rezistora určíme nasledovne:</a:t>
            </a:r>
          </a:p>
          <a:p>
            <a:pPr>
              <a:buNone/>
            </a:pPr>
            <a:endParaRPr lang="sk-SK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ClrTx/>
              <a:buSzPct val="100000"/>
              <a:buAutoNum type="arabicPeriod"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meraním</a:t>
            </a:r>
          </a:p>
          <a:p>
            <a:pPr marL="457200" indent="-457200" algn="ctr">
              <a:buClrTx/>
              <a:buSzPct val="100000"/>
              <a:buAutoNum type="arabicPeriod"/>
            </a:pPr>
            <a:endParaRPr lang="sk-SK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ClrTx/>
              <a:buSzPct val="100000"/>
              <a:buAutoNum type="arabicPeriod"/>
            </a:pPr>
            <a:endParaRPr lang="sk-SK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ClrTx/>
              <a:buSzPct val="100000"/>
              <a:buAutoNum type="arabicPeriod"/>
            </a:pPr>
            <a:endParaRPr lang="sk-SK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ClrTx/>
              <a:buSzPct val="100000"/>
              <a:buAutoNum type="arabicPeriod"/>
            </a:pPr>
            <a:endParaRPr lang="sk-SK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ClrTx/>
              <a:buSzPct val="100000"/>
              <a:buAutoNum type="arabicPeriod"/>
            </a:pPr>
            <a:endParaRPr lang="sk-SK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ClrTx/>
              <a:buSzPct val="100000"/>
              <a:buAutoNum type="arabicPeriod"/>
            </a:pPr>
            <a:endParaRPr lang="sk-SK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ClrTx/>
              <a:buSzPct val="100000"/>
              <a:buAutoNum type="arabicPeriod"/>
            </a:pPr>
            <a:endParaRPr lang="sk-SK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ClrTx/>
              <a:buSzPct val="100000"/>
              <a:buAutoNum type="arabicPeriod"/>
            </a:pPr>
            <a:endParaRPr lang="sk-SK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ClrTx/>
              <a:buSzPct val="100000"/>
              <a:buNone/>
            </a:pPr>
            <a:r>
              <a:rPr lang="sk-SK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Meranie elektrického odporu vykonávame vždy bez pripojeného elektrického napätia!!!</a:t>
            </a:r>
          </a:p>
        </p:txBody>
      </p:sp>
      <p:pic>
        <p:nvPicPr>
          <p:cNvPr id="2050" name="Picture 2" descr="Obrázok3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09800"/>
            <a:ext cx="2438400" cy="261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599" y="2209800"/>
            <a:ext cx="291889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33400"/>
          </a:xfrm>
        </p:spPr>
        <p:txBody>
          <a:bodyPr>
            <a:normAutofit/>
          </a:bodyPr>
          <a:lstStyle/>
          <a:p>
            <a:pPr marL="514350" indent="-514350" algn="ctr">
              <a:buClrTx/>
              <a:buSzPct val="100000"/>
              <a:buFont typeface="+mj-lt"/>
              <a:buAutoNum type="arabicPeriod" startAt="2"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odčítaním hodnoty pomocou farebného kódu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80391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685800"/>
          </a:xfrm>
        </p:spPr>
        <p:txBody>
          <a:bodyPr>
            <a:normAutofit/>
          </a:bodyPr>
          <a:lstStyle/>
          <a:p>
            <a:pPr algn="ctr"/>
            <a:r>
              <a:rPr lang="sk-SK" sz="32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Príklady farebného značenia</a:t>
            </a:r>
            <a:endParaRPr lang="sk-SK" sz="32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271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304800" y="4191000"/>
            <a:ext cx="3988592" cy="1107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4k7 = 4700 </a:t>
            </a:r>
            <a:r>
              <a:rPr lang="el-GR" sz="2200" b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 (bez tolerancie)</a:t>
            </a:r>
          </a:p>
          <a:p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 [4]        [7]           [0]        [10</a:t>
            </a:r>
            <a:r>
              <a:rPr lang="sk-SK" sz="2200" b="1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r>
              <a:rPr lang="sk-SK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Žltá</a:t>
            </a:r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sk-SK" sz="22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Fialová</a:t>
            </a:r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 - Čierna - </a:t>
            </a:r>
            <a:r>
              <a:rPr lang="sk-SK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Hnedá</a:t>
            </a:r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k-SK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3682877" y="5369004"/>
            <a:ext cx="5232523" cy="110799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3R2 = 3,2 </a:t>
            </a:r>
            <a:r>
              <a:rPr lang="el-GR" sz="2200" b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 (bez tolerancie)</a:t>
            </a:r>
          </a:p>
          <a:p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      [3]              [2]            [0]           [10</a:t>
            </a:r>
            <a:r>
              <a:rPr lang="sk-SK" sz="2200" b="1" baseline="30000" dirty="0" smtClean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r>
              <a:rPr lang="sk-SK" sz="2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Oranžová</a:t>
            </a:r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sk-SK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Červená</a:t>
            </a:r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 - Čierna - </a:t>
            </a:r>
            <a:r>
              <a:rPr lang="sk-SK" sz="2200" b="1" dirty="0" smtClean="0">
                <a:solidFill>
                  <a:srgbClr val="A19574"/>
                </a:solidFill>
                <a:latin typeface="Times New Roman" pitchFamily="18" charset="0"/>
                <a:cs typeface="Times New Roman" pitchFamily="18" charset="0"/>
              </a:rPr>
              <a:t>Strieborná</a:t>
            </a:r>
            <a:endParaRPr lang="sk-SK" sz="2200" b="1" dirty="0">
              <a:solidFill>
                <a:srgbClr val="A1957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4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09600"/>
          </a:xfrm>
        </p:spPr>
        <p:txBody>
          <a:bodyPr>
            <a:normAutofit/>
          </a:bodyPr>
          <a:lstStyle/>
          <a:p>
            <a:pPr algn="ctr"/>
            <a:r>
              <a:rPr lang="sk-SK" sz="32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Príbuzné súčiastky:</a:t>
            </a:r>
            <a:endParaRPr lang="sk-SK" sz="32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19064" y="1569595"/>
            <a:ext cx="4191000" cy="4724400"/>
          </a:xfrm>
        </p:spPr>
        <p:txBody>
          <a:bodyPr>
            <a:normAutofit lnSpcReduction="10000"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potenciometer</a:t>
            </a:r>
            <a:endParaRPr lang="sk-SK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endParaRPr lang="sk-SK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endParaRPr lang="sk-SK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endParaRPr lang="sk-SK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endParaRPr lang="sk-SK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sk-SK" b="1" dirty="0" err="1" smtClean="0">
                <a:latin typeface="Times New Roman" pitchFamily="18" charset="0"/>
                <a:cs typeface="Times New Roman" pitchFamily="18" charset="0"/>
              </a:rPr>
              <a:t>trimer</a:t>
            </a:r>
            <a:endParaRPr lang="sk-SK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Zástupný symbol obsahu 1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419600"/>
          </a:xfrm>
        </p:spPr>
        <p:txBody>
          <a:bodyPr>
            <a:normAutofit lnSpcReduction="10000"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sk-SK" b="1" dirty="0" err="1" smtClean="0">
                <a:latin typeface="Times New Roman" pitchFamily="18" charset="0"/>
                <a:cs typeface="Times New Roman" pitchFamily="18" charset="0"/>
              </a:rPr>
              <a:t>fotorezistor</a:t>
            </a:r>
            <a:endParaRPr lang="sk-SK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endParaRPr lang="sk-SK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endParaRPr lang="sk-SK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endParaRPr lang="sk-SK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endParaRPr lang="sk-SK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sk-SK" b="1" dirty="0" err="1" smtClean="0">
                <a:latin typeface="Times New Roman" pitchFamily="18" charset="0"/>
                <a:cs typeface="Times New Roman" pitchFamily="18" charset="0"/>
              </a:rPr>
              <a:t>termistor</a:t>
            </a:r>
            <a:endParaRPr lang="sk-SK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endParaRPr lang="sk-SK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endParaRPr lang="sk-SK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endParaRPr lang="sk-SK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sk-SK" b="1" dirty="0" err="1" smtClean="0">
                <a:latin typeface="Times New Roman" pitchFamily="18" charset="0"/>
                <a:cs typeface="Times New Roman" pitchFamily="18" charset="0"/>
              </a:rPr>
              <a:t>pozistor</a:t>
            </a:r>
            <a:endParaRPr lang="sk-SK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2209800"/>
            <a:ext cx="180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lokTextu 8"/>
          <p:cNvSpPr txBox="1"/>
          <p:nvPr/>
        </p:nvSpPr>
        <p:spPr>
          <a:xfrm>
            <a:off x="308373" y="2876490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otočný</a:t>
            </a:r>
            <a:endParaRPr lang="sk-SK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3124200" y="2952690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posuvný</a:t>
            </a:r>
            <a:endParaRPr lang="sk-SK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3793" y="4191000"/>
            <a:ext cx="90880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BlokTextu 12"/>
          <p:cNvSpPr txBox="1"/>
          <p:nvPr/>
        </p:nvSpPr>
        <p:spPr>
          <a:xfrm>
            <a:off x="2863266" y="5255567"/>
            <a:ext cx="1893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viacotáčkový</a:t>
            </a:r>
            <a:endParaRPr lang="sk-SK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1489696"/>
            <a:ext cx="126076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133600"/>
            <a:ext cx="155882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1" y="4191000"/>
            <a:ext cx="1219200" cy="107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5486400"/>
            <a:ext cx="1066800" cy="54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2057400"/>
            <a:ext cx="1752600" cy="113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5181600"/>
            <a:ext cx="1371600" cy="151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1371600"/>
            <a:ext cx="13811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3581400"/>
            <a:ext cx="1295400" cy="70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4114800"/>
            <a:ext cx="1828800" cy="155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5486400"/>
            <a:ext cx="20478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3657600"/>
            <a:ext cx="14192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" grpId="0" uiExpand="1" build="p"/>
      <p:bldP spid="9" grpId="0"/>
      <p:bldP spid="10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2999</TotalTime>
  <Words>228</Words>
  <Application>Microsoft Office PowerPoint</Application>
  <PresentationFormat>Prezentácia na obrazovke (4:3)</PresentationFormat>
  <Paragraphs>92</Paragraphs>
  <Slides>12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9" baseType="lpstr">
      <vt:lpstr>Calibri</vt:lpstr>
      <vt:lpstr>Franklin Gothic Book</vt:lpstr>
      <vt:lpstr>Franklin Gothic Medium</vt:lpstr>
      <vt:lpstr>Times New Roman</vt:lpstr>
      <vt:lpstr>Wingdings</vt:lpstr>
      <vt:lpstr>Wingdings 2</vt:lpstr>
      <vt:lpstr>Cestovanie</vt:lpstr>
      <vt:lpstr>Základné elektronické súčiastky</vt:lpstr>
      <vt:lpstr>Prezentácia programu PowerPoint</vt:lpstr>
      <vt:lpstr>Rozdelenie</vt:lpstr>
      <vt:lpstr>Pasívne súčiastky</vt:lpstr>
      <vt:lpstr>Rezistor</vt:lpstr>
      <vt:lpstr>Prezentácia programu PowerPoint</vt:lpstr>
      <vt:lpstr>Prezentácia programu PowerPoint</vt:lpstr>
      <vt:lpstr>Príklady farebného značenia</vt:lpstr>
      <vt:lpstr>Príbuzné súčiastky:</vt:lpstr>
      <vt:lpstr>kondenzátor</vt:lpstr>
      <vt:lpstr>Prezentácia programu PowerPoint</vt:lpstr>
      <vt:lpstr>Ďakujem za pozornosť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Základné elektronické súčiastky</dc:title>
  <dc:creator>Doma</dc:creator>
  <cp:lastModifiedBy>Eva Hricova</cp:lastModifiedBy>
  <cp:revision>250</cp:revision>
  <dcterms:created xsi:type="dcterms:W3CDTF">2011-02-01T14:02:57Z</dcterms:created>
  <dcterms:modified xsi:type="dcterms:W3CDTF">2020-10-28T19:58:35Z</dcterms:modified>
</cp:coreProperties>
</file>